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313" r:id="rId2"/>
    <p:sldId id="257" r:id="rId3"/>
    <p:sldId id="298" r:id="rId4"/>
    <p:sldId id="288" r:id="rId5"/>
    <p:sldId id="302" r:id="rId6"/>
    <p:sldId id="294" r:id="rId7"/>
    <p:sldId id="303" r:id="rId8"/>
    <p:sldId id="312" r:id="rId9"/>
    <p:sldId id="263" r:id="rId10"/>
    <p:sldId id="264" r:id="rId11"/>
    <p:sldId id="266" r:id="rId12"/>
    <p:sldId id="267" r:id="rId13"/>
    <p:sldId id="307" r:id="rId14"/>
    <p:sldId id="269" r:id="rId15"/>
    <p:sldId id="271" r:id="rId16"/>
    <p:sldId id="272" r:id="rId17"/>
    <p:sldId id="273" r:id="rId18"/>
    <p:sldId id="311" r:id="rId19"/>
    <p:sldId id="309" r:id="rId20"/>
    <p:sldId id="308" r:id="rId21"/>
    <p:sldId id="306" r:id="rId22"/>
    <p:sldId id="277" r:id="rId23"/>
    <p:sldId id="310" r:id="rId24"/>
    <p:sldId id="279" r:id="rId25"/>
    <p:sldId id="282" r:id="rId26"/>
    <p:sldId id="284" r:id="rId27"/>
    <p:sldId id="283" r:id="rId28"/>
    <p:sldId id="285" r:id="rId29"/>
    <p:sldId id="30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75" d="100"/>
          <a:sy n="75" d="100"/>
        </p:scale>
        <p:origin x="-162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411843,79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408935,26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Прогноз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333869.56</c:v>
                </c:pt>
                <c:pt idx="1">
                  <c:v>332609.75</c:v>
                </c:pt>
              </c:numCache>
            </c:numRef>
          </c:val>
        </c:ser>
        <c:shape val="box"/>
        <c:axId val="160148480"/>
        <c:axId val="160154368"/>
        <c:axId val="0"/>
      </c:bar3DChart>
      <c:catAx>
        <c:axId val="160148480"/>
        <c:scaling>
          <c:orientation val="minMax"/>
        </c:scaling>
        <c:axPos val="b"/>
        <c:tickLblPos val="nextTo"/>
        <c:crossAx val="160154368"/>
        <c:crosses val="autoZero"/>
        <c:auto val="1"/>
        <c:lblAlgn val="ctr"/>
        <c:lblOffset val="100"/>
      </c:catAx>
      <c:valAx>
        <c:axId val="160154368"/>
        <c:scaling>
          <c:orientation val="minMax"/>
        </c:scaling>
        <c:axPos val="l"/>
        <c:majorGridlines/>
        <c:numFmt formatCode="General" sourceLinked="1"/>
        <c:tickLblPos val="nextTo"/>
        <c:crossAx val="1601484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54685,29</a:t>
                    </a:r>
                    <a:endParaRPr lang="en-US" dirty="0" smtClean="0"/>
                  </a:p>
                  <a:p>
                    <a:r>
                      <a:rPr lang="ru-RU" dirty="0" smtClean="0"/>
                      <a:t>13,4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19552,2</a:t>
                    </a:r>
                    <a:endParaRPr lang="en-US" dirty="0" smtClean="0"/>
                  </a:p>
                  <a:p>
                    <a:r>
                      <a:rPr lang="ru-RU" dirty="0" smtClean="0"/>
                      <a:t>4,8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11459208223972"/>
                  <c:y val="-0.179537028384980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334697,77</a:t>
                    </a:r>
                    <a:endParaRPr lang="en-US" dirty="0" smtClean="0"/>
                  </a:p>
                  <a:p>
                    <a:r>
                      <a:rPr lang="ru-RU" dirty="0" smtClean="0"/>
                      <a:t>81,8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46082.04</c:v>
                </c:pt>
                <c:pt idx="1">
                  <c:v>18006.77</c:v>
                </c:pt>
                <c:pt idx="2">
                  <c:v>268520.95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229932195975498"/>
          <c:y val="7.8409649926209773E-2"/>
          <c:w val="0.27103193350831123"/>
          <c:h val="0.15037996802603876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8.5936187664042027E-2"/>
                  <c:y val="-0.12904670783073924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16840,19</c:v>
                </c:pt>
                <c:pt idx="1">
                  <c:v>Доходы от уплаты акцизов 5058,5</c:v>
                </c:pt>
                <c:pt idx="2">
                  <c:v>Налоги на совокупный доход 26057,57</c:v>
                </c:pt>
                <c:pt idx="3">
                  <c:v>Налог на имущество организаций 6670,4</c:v>
                </c:pt>
                <c:pt idx="4">
                  <c:v>Государственная пошлина 58,6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0.30790000000000051</c:v>
                </c:pt>
                <c:pt idx="1">
                  <c:v>9.2500000000000027E-2</c:v>
                </c:pt>
                <c:pt idx="2">
                  <c:v>0.47650000000000031</c:v>
                </c:pt>
                <c:pt idx="3">
                  <c:v>0.12200000000000009</c:v>
                </c:pt>
                <c:pt idx="4">
                  <c:v>1.1000000000000022E-3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3321075648505591E-2"/>
          <c:y val="8.6944288519927151E-2"/>
          <c:w val="0.54286427210016164"/>
          <c:h val="0.826111422960145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4.7131168485469868E-3"/>
                  <c:y val="-4.0054830992599162E-2"/>
                </c:manualLayout>
              </c:layout>
              <c:showVal val="1"/>
            </c:dLbl>
            <c:dLbl>
              <c:idx val="3"/>
              <c:layout>
                <c:manualLayout>
                  <c:x val="1.6279409000355103E-2"/>
                  <c:y val="-3.1723795698909686E-2"/>
                </c:manualLayout>
              </c:layout>
              <c:showVal val="1"/>
            </c:dLbl>
            <c:dLbl>
              <c:idx val="4"/>
              <c:layout>
                <c:manualLayout>
                  <c:x val="-1.2936560592883849E-2"/>
                  <c:y val="-2.546817016785255E-2"/>
                </c:manualLayout>
              </c:layout>
              <c:showVal val="1"/>
            </c:dLbl>
            <c:dLbl>
              <c:idx val="5"/>
              <c:layout>
                <c:manualLayout>
                  <c:x val="1.9300854245832503E-3"/>
                  <c:y val="-7.1957628815037533E-2"/>
                </c:manualLayout>
              </c:layout>
              <c:showVal val="1"/>
            </c:dLbl>
            <c:dLbl>
              <c:idx val="6"/>
              <c:layout>
                <c:manualLayout>
                  <c:x val="4.824308122201193E-2"/>
                  <c:y val="-2.195776879714773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Доходы от платных услуг (работ), компенсация затрат бюджетов - 12400,23</c:v>
                </c:pt>
                <c:pt idx="1">
                  <c:v>Доходы от продажи материальных активов - 463,72</c:v>
                </c:pt>
                <c:pt idx="2">
                  <c:v>Штрафы, санкции, возмещение ущерба - 3761,27</c:v>
                </c:pt>
                <c:pt idx="3">
                  <c:v>Арендная плата за землю - 2081,87</c:v>
                </c:pt>
                <c:pt idx="4">
                  <c:v>Арендная плата за муниципальное имущество 691,67</c:v>
                </c:pt>
                <c:pt idx="5">
                  <c:v>Плата за негативное воздействие на окружающую среду - 136,20</c:v>
                </c:pt>
                <c:pt idx="6">
                  <c:v>Прочие поступления от использования муниципального имущества - 7,92</c:v>
                </c:pt>
                <c:pt idx="7">
                  <c:v>Прочие неналоговые - 9,32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0.63420000000000065</c:v>
                </c:pt>
                <c:pt idx="1">
                  <c:v>2.3699999999999999E-2</c:v>
                </c:pt>
                <c:pt idx="2">
                  <c:v>0.19239999999999999</c:v>
                </c:pt>
                <c:pt idx="3">
                  <c:v>0.10650000000000009</c:v>
                </c:pt>
                <c:pt idx="4">
                  <c:v>3.5400000000000001E-2</c:v>
                </c:pt>
                <c:pt idx="5">
                  <c:v>6.9000000000000112E-3</c:v>
                </c:pt>
                <c:pt idx="6">
                  <c:v>4.0000000000000034E-4</c:v>
                </c:pt>
                <c:pt idx="7">
                  <c:v>5.0000000000000034E-4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9767727471566208"/>
          <c:y val="0.2606471942920483"/>
          <c:w val="0.43758978565179513"/>
          <c:h val="0.392127026327351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7402887139107744E-2"/>
                  <c:y val="-7.7749343553063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доходы</a:t>
                    </a:r>
                  </a:p>
                  <a:p>
                    <a:r>
                      <a:rPr lang="ru-RU" dirty="0" smtClean="0"/>
                      <a:t>физ. лиц</a:t>
                    </a:r>
                  </a:p>
                  <a:p>
                    <a:r>
                      <a:rPr lang="ru-RU" dirty="0" smtClean="0"/>
                      <a:t>109,6</a:t>
                    </a:r>
                  </a:p>
                  <a:p>
                    <a:r>
                      <a:rPr lang="ru-RU" dirty="0" smtClean="0"/>
                      <a:t>4,03%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4203083989501617E-2"/>
                  <c:y val="-0.1503291998864950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Налоги по </a:t>
                    </a:r>
                  </a:p>
                  <a:p>
                    <a:r>
                      <a:rPr lang="ru-RU" sz="1200" baseline="0" dirty="0" smtClean="0"/>
                      <a:t>Упрощенной </a:t>
                    </a:r>
                  </a:p>
                  <a:p>
                    <a:r>
                      <a:rPr lang="ru-RU" sz="1200" baseline="0" dirty="0" smtClean="0"/>
                      <a:t>системе </a:t>
                    </a:r>
                    <a:r>
                      <a:rPr lang="ru-RU" sz="1200" baseline="0" dirty="0" err="1" smtClean="0"/>
                      <a:t>н</a:t>
                    </a:r>
                    <a:r>
                      <a:rPr lang="ru-RU" sz="1200" baseline="0" dirty="0" smtClean="0"/>
                      <a:t>/о</a:t>
                    </a:r>
                  </a:p>
                  <a:p>
                    <a:r>
                      <a:rPr lang="ru-RU" sz="1200" baseline="0" dirty="0" smtClean="0"/>
                      <a:t>936,5</a:t>
                    </a:r>
                  </a:p>
                  <a:p>
                    <a:r>
                      <a:rPr lang="ru-RU" sz="1200" baseline="0" dirty="0" smtClean="0"/>
                      <a:t>34,46%</a:t>
                    </a:r>
                    <a:endParaRPr lang="en-US" sz="1200" baseline="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0261964129483815"/>
                  <c:y val="-0.12120549130780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Единый налог на</a:t>
                    </a:r>
                  </a:p>
                  <a:p>
                    <a:r>
                      <a:rPr lang="ru-RU" dirty="0" smtClean="0"/>
                      <a:t>вменен. налог</a:t>
                    </a:r>
                  </a:p>
                  <a:p>
                    <a:r>
                      <a:rPr lang="ru-RU" dirty="0" smtClean="0"/>
                      <a:t>104,6</a:t>
                    </a:r>
                  </a:p>
                  <a:p>
                    <a:r>
                      <a:rPr lang="ru-RU" dirty="0" smtClean="0"/>
                      <a:t>3,85%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2.0610673665791682E-2"/>
                  <c:y val="0.16639949094903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Патентная система</a:t>
                    </a:r>
                  </a:p>
                  <a:p>
                    <a:r>
                      <a:rPr lang="ru-RU" dirty="0" smtClean="0"/>
                      <a:t>2,4</a:t>
                    </a:r>
                  </a:p>
                  <a:p>
                    <a:r>
                      <a:rPr lang="ru-RU" dirty="0" smtClean="0"/>
                      <a:t>0,09%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0.13011329833770779"/>
                  <c:y val="3.07141472134749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</a:t>
                    </a:r>
                    <a:r>
                      <a:rPr lang="ru-RU" dirty="0" err="1" smtClean="0"/>
                      <a:t>имущ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физических лиц</a:t>
                    </a:r>
                  </a:p>
                  <a:p>
                    <a:r>
                      <a:rPr lang="ru-RU" dirty="0" smtClean="0"/>
                      <a:t>842,7</a:t>
                    </a:r>
                  </a:p>
                  <a:p>
                    <a:r>
                      <a:rPr lang="ru-RU" dirty="0" smtClean="0"/>
                      <a:t>31,01%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5.8915026246719182E-2"/>
                  <c:y val="-5.13295361891756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имущество</a:t>
                    </a:r>
                  </a:p>
                  <a:p>
                    <a:r>
                      <a:rPr lang="ru-RU" dirty="0" smtClean="0"/>
                      <a:t>организаций</a:t>
                    </a:r>
                  </a:p>
                  <a:p>
                    <a:r>
                      <a:rPr lang="ru-RU" dirty="0" smtClean="0"/>
                      <a:t>37,9</a:t>
                    </a:r>
                  </a:p>
                  <a:p>
                    <a:r>
                      <a:rPr lang="ru-RU" dirty="0" smtClean="0"/>
                      <a:t>1,39%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2.1194444444444443E-2"/>
                  <c:y val="-0.1119089514925720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налог</a:t>
                    </a:r>
                  </a:p>
                  <a:p>
                    <a:r>
                      <a:rPr lang="ru-RU" dirty="0" smtClean="0"/>
                      <a:t>684</a:t>
                    </a:r>
                  </a:p>
                  <a:p>
                    <a:r>
                      <a:rPr lang="ru-RU" dirty="0" smtClean="0"/>
                      <a:t>25,17%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val>
            <c:numRef>
              <c:f>Лист1!$B$2:$B$9</c:f>
              <c:numCache>
                <c:formatCode>General</c:formatCode>
                <c:ptCount val="8"/>
                <c:pt idx="0">
                  <c:v>131.6</c:v>
                </c:pt>
                <c:pt idx="1">
                  <c:v>507</c:v>
                </c:pt>
                <c:pt idx="2">
                  <c:v>175.6</c:v>
                </c:pt>
                <c:pt idx="3">
                  <c:v>0.60000000000000064</c:v>
                </c:pt>
                <c:pt idx="4">
                  <c:v>4.3</c:v>
                </c:pt>
                <c:pt idx="5">
                  <c:v>1130.0999999999999</c:v>
                </c:pt>
                <c:pt idx="6">
                  <c:v>31.8</c:v>
                </c:pt>
                <c:pt idx="7">
                  <c:v>897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0277725616641352E-2"/>
          <c:y val="0.14937792594939114"/>
          <c:w val="0.84283625730994161"/>
          <c:h val="0.8132675440050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explosion val="32"/>
          </c:dPt>
          <c:dLbls>
            <c:dLbl>
              <c:idx val="0"/>
              <c:layout>
                <c:manualLayout>
                  <c:x val="8.4766196988534381E-2"/>
                  <c:y val="5.6120665617607896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Дотации </a:t>
                    </a:r>
                  </a:p>
                  <a:p>
                    <a:r>
                      <a:rPr lang="en-US" sz="1400" b="1" dirty="0" smtClean="0"/>
                      <a:t>54534,00</a:t>
                    </a:r>
                    <a:r>
                      <a:rPr lang="ru-RU" sz="1400" b="1" dirty="0" smtClean="0"/>
                      <a:t> </a:t>
                    </a:r>
                  </a:p>
                  <a:p>
                    <a:r>
                      <a:rPr lang="ru-RU" sz="1400" b="1" dirty="0" smtClean="0"/>
                      <a:t>16,29%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4192337799880385E-3"/>
                  <c:y val="3.945017655914921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Субсидии</a:t>
                    </a:r>
                  </a:p>
                  <a:p>
                    <a:r>
                      <a:rPr lang="en-US" sz="1400" b="1" dirty="0" smtClean="0"/>
                      <a:t>94221,41</a:t>
                    </a:r>
                    <a:endParaRPr lang="ru-RU" sz="1400" b="1" dirty="0" smtClean="0"/>
                  </a:p>
                  <a:p>
                    <a:r>
                      <a:rPr lang="ru-RU" sz="1400" b="1" dirty="0" smtClean="0"/>
                      <a:t>28,15%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1441612561587713E-2"/>
                  <c:y val="-8.2819961811433675E-3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ru-RU" sz="1400" b="1" dirty="0" smtClean="0"/>
                      <a:t>Субвенции</a:t>
                    </a:r>
                  </a:p>
                  <a:p>
                    <a:pPr>
                      <a:defRPr sz="1400" b="1"/>
                    </a:pPr>
                    <a:r>
                      <a:rPr lang="en-US" sz="1400" b="1" dirty="0" smtClean="0"/>
                      <a:t>119910,76</a:t>
                    </a:r>
                    <a:r>
                      <a:rPr lang="ru-RU" sz="1400" b="1" dirty="0" smtClean="0"/>
                      <a:t> </a:t>
                    </a:r>
                  </a:p>
                  <a:p>
                    <a:pPr>
                      <a:defRPr sz="1400" b="1"/>
                    </a:pPr>
                    <a:r>
                      <a:rPr lang="ru-RU" sz="1400" b="1" dirty="0" smtClean="0"/>
                      <a:t>35,83%</a:t>
                    </a:r>
                    <a:endParaRPr lang="en-US" sz="1400" b="1" dirty="0"/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-9.427430123866104E-2"/>
                  <c:y val="2.9705507911909138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ru-RU" sz="1400" b="1" dirty="0" smtClean="0"/>
                      <a:t>Иные межбюджетные трансферты </a:t>
                    </a:r>
                    <a:r>
                      <a:rPr lang="en-US" sz="1400" b="1" dirty="0" smtClean="0"/>
                      <a:t>65971,26</a:t>
                    </a:r>
                    <a:r>
                      <a:rPr lang="ru-RU" sz="1400" b="1" dirty="0" smtClean="0"/>
                      <a:t> </a:t>
                    </a:r>
                  </a:p>
                  <a:p>
                    <a:pPr>
                      <a:defRPr sz="1400" b="1"/>
                    </a:pPr>
                    <a:r>
                      <a:rPr lang="ru-RU" sz="1400" b="1" dirty="0" smtClean="0"/>
                      <a:t>19,71%</a:t>
                    </a:r>
                    <a:endParaRPr lang="en-US" sz="1400" b="1" dirty="0"/>
                  </a:p>
                </c:rich>
              </c:tx>
              <c:spPr/>
              <c:showVal val="1"/>
            </c:dLbl>
            <c:dLbl>
              <c:idx val="4"/>
              <c:layout>
                <c:manualLayout>
                  <c:x val="-5.78453515678960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Прочие безвозмездные перечисления</a:t>
                    </a:r>
                  </a:p>
                  <a:p>
                    <a:r>
                      <a:rPr lang="en-US" sz="1400" b="1" dirty="0" smtClean="0"/>
                      <a:t>60,34</a:t>
                    </a:r>
                    <a:endParaRPr lang="ru-RU" sz="1400" b="1" dirty="0" smtClean="0"/>
                  </a:p>
                  <a:p>
                    <a:r>
                      <a:rPr lang="ru-RU" sz="1400" b="1" dirty="0" smtClean="0"/>
                      <a:t>0,02%</a:t>
                    </a:r>
                    <a:endParaRPr lang="en-US" sz="1400" b="1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 (с учетом возврата остатков субсидий, субвенций)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0">
                  <c:v>54534</c:v>
                </c:pt>
                <c:pt idx="1">
                  <c:v>94221.409999999989</c:v>
                </c:pt>
                <c:pt idx="2">
                  <c:v>119910.76</c:v>
                </c:pt>
                <c:pt idx="3">
                  <c:v>65971.259999999995</c:v>
                </c:pt>
                <c:pt idx="4">
                  <c:v>1160.3399999999999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28 459,92</a:t>
                    </a:r>
                    <a:endParaRPr lang="ru-RU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8.5936187664042027E-2"/>
                  <c:y val="-0.1290467078307392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 </a:t>
                    </a:r>
                    <a:r>
                      <a:rPr lang="en-US" sz="1400" dirty="0" smtClean="0"/>
                      <a:t>35</a:t>
                    </a:r>
                    <a:r>
                      <a:rPr lang="ru-RU" sz="1400" dirty="0" smtClean="0"/>
                      <a:t> </a:t>
                    </a:r>
                    <a:r>
                      <a:rPr lang="en-US" sz="1400" dirty="0" smtClean="0"/>
                      <a:t>476,02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43,4</a:t>
                    </a:r>
                    <a:endParaRPr lang="en-US" sz="1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Дорожное хозяйство</c:v>
                </c:pt>
                <c:pt idx="2">
                  <c:v>Транспорт</c:v>
                </c:pt>
                <c:pt idx="3">
                  <c:v>Другие вопросы в области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28459.919999999984</c:v>
                </c:pt>
                <c:pt idx="1">
                  <c:v>35476.020000000004</c:v>
                </c:pt>
                <c:pt idx="2">
                  <c:v>43.44</c:v>
                </c:pt>
                <c:pt idx="3">
                  <c:v>570.34999999999957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Заработная плата и начисления</c:v>
                </c:pt>
                <c:pt idx="1">
                  <c:v>Коммунальные услуги</c:v>
                </c:pt>
                <c:pt idx="2">
                  <c:v>Оплата работ, услуг и прочих расходов</c:v>
                </c:pt>
                <c:pt idx="3">
                  <c:v>Расходы на приобретение материальных запасов</c:v>
                </c:pt>
                <c:pt idx="4">
                  <c:v>Расходы на приобретение основных средств</c:v>
                </c:pt>
                <c:pt idx="5">
                  <c:v>Иные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11189.68</c:v>
                </c:pt>
                <c:pt idx="1">
                  <c:v>3882.3700000000022</c:v>
                </c:pt>
                <c:pt idx="2">
                  <c:v>811.94999999999948</c:v>
                </c:pt>
                <c:pt idx="3">
                  <c:v>580.04999999999939</c:v>
                </c:pt>
                <c:pt idx="4">
                  <c:v>106.59</c:v>
                </c:pt>
                <c:pt idx="5">
                  <c:v>83.19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0.45311</cdr:x>
      <cdr:y>0.34227</cdr:y>
    </cdr:from>
    <cdr:to>
      <cdr:x>0.7214</cdr:x>
      <cdr:y>0.47385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118678">
          <a:off x="3981423" y="1858289"/>
          <a:ext cx="2357454" cy="71438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-2908,53 (99,29%)</a:t>
          </a:r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</cdr:x>
      <cdr:y>0.80519</cdr:y>
    </cdr:from>
    <cdr:to>
      <cdr:x>0.74219</cdr:x>
      <cdr:y>0.97143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5984" y="4429130"/>
          <a:ext cx="4500601" cy="91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/>
            <a:t>408 935,26 тыс.руб</a:t>
          </a:r>
          <a:r>
            <a:rPr lang="ru-RU" sz="5400" dirty="0" smtClean="0"/>
            <a:t>.</a:t>
          </a:r>
          <a:endParaRPr lang="ru-RU" sz="5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0.28125</cdr:x>
      <cdr:y>0.8375</cdr:y>
    </cdr:from>
    <cdr:to>
      <cdr:x>0.875</cdr:x>
      <cdr:y>0.9625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750" y="4786326"/>
          <a:ext cx="5429274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4800" dirty="0" smtClean="0"/>
            <a:t>54 685,29 тыс.руб</a:t>
          </a:r>
          <a:r>
            <a:rPr lang="ru-RU" sz="4800" b="1" dirty="0" smtClean="0"/>
            <a:t>.</a:t>
          </a:r>
        </a:p>
        <a:p xmlns:a="http://schemas.openxmlformats.org/drawingml/2006/main">
          <a:endParaRPr lang="ru-RU" sz="4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0.02381</cdr:x>
      <cdr:y>0.85</cdr:y>
    </cdr:from>
    <cdr:to>
      <cdr:x>0.65873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4282" y="4857764"/>
          <a:ext cx="5715014" cy="857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Franklin Gothic Book"/>
            </a:defRPr>
          </a:lvl1pPr>
          <a:lvl2pPr marL="457200" indent="0">
            <a:defRPr sz="1100">
              <a:latin typeface="Franklin Gothic Book"/>
            </a:defRPr>
          </a:lvl2pPr>
          <a:lvl3pPr marL="914400" indent="0">
            <a:defRPr sz="1100">
              <a:latin typeface="Franklin Gothic Book"/>
            </a:defRPr>
          </a:lvl3pPr>
          <a:lvl4pPr marL="1371600" indent="0">
            <a:defRPr sz="1100">
              <a:latin typeface="Franklin Gothic Book"/>
            </a:defRPr>
          </a:lvl4pPr>
          <a:lvl5pPr marL="1828800" indent="0">
            <a:defRPr sz="1100">
              <a:latin typeface="Franklin Gothic Book"/>
            </a:defRPr>
          </a:lvl5pPr>
          <a:lvl6pPr marL="2286000" indent="0">
            <a:defRPr sz="1100">
              <a:latin typeface="Franklin Gothic Book"/>
            </a:defRPr>
          </a:lvl6pPr>
          <a:lvl7pPr marL="2743200" indent="0">
            <a:defRPr sz="1100">
              <a:latin typeface="Franklin Gothic Book"/>
            </a:defRPr>
          </a:lvl7pPr>
          <a:lvl8pPr marL="3200400" indent="0">
            <a:defRPr sz="1100">
              <a:latin typeface="Franklin Gothic Book"/>
            </a:defRPr>
          </a:lvl8pPr>
          <a:lvl9pPr marL="3657600" indent="0">
            <a:defRPr sz="1100">
              <a:latin typeface="Franklin Gothic Book"/>
            </a:defRPr>
          </a:lvl9pPr>
        </a:lstStyle>
        <a:p xmlns:a="http://schemas.openxmlformats.org/drawingml/2006/main">
          <a:r>
            <a:rPr lang="ru-RU" sz="4800" dirty="0" smtClean="0">
              <a:latin typeface="Franklin Gothic Medium"/>
              <a:cs typeface="Times New Roman" pitchFamily="18" charset="0"/>
            </a:rPr>
            <a:t>19 552,20 тыс.руб.</a:t>
          </a:r>
          <a:endParaRPr lang="ru-RU" sz="4800" dirty="0">
            <a:latin typeface="Franklin Gothic Medium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0.4375</cdr:x>
      <cdr:y>0.84198</cdr:y>
    </cdr:from>
    <cdr:to>
      <cdr:x>0.68112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0" y="4872079"/>
          <a:ext cx="2227684" cy="914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b="1" dirty="0" smtClean="0"/>
            <a:t>2717,8 тыс.руб.</a:t>
          </a:r>
          <a:endParaRPr lang="ru-RU" sz="4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0.28125</cdr:x>
      <cdr:y>0.8375</cdr:y>
    </cdr:from>
    <cdr:to>
      <cdr:x>0.92969</cdr:x>
      <cdr:y>0.9625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750" y="4786326"/>
          <a:ext cx="5929340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4800" dirty="0" smtClean="0"/>
            <a:t>64 549,73 тыс.руб.</a:t>
          </a:r>
        </a:p>
        <a:p xmlns:a="http://schemas.openxmlformats.org/drawingml/2006/main">
          <a:endParaRPr lang="ru-RU" sz="4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A31620-E494-44AC-93DA-C1186645A267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C23D2B-F561-4B81-8005-44126FEA1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4246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D976-5660-410C-BE12-29EE60D465B0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413D-67CE-4C98-8423-8832C5DEA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DE54F-1DCE-4FB0-A2AE-D56711E7EBFD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1FA64-7DE8-43A3-A24D-1BAA25A30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E8CF-9E54-4C3D-A7FA-EB6661B35205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2F23E-72D6-4007-8117-5DE6560AA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EB03-83F1-4885-A38B-53C95F8F3C87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AB160-4324-4621-8194-EF6B7B715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1F59-3946-4D7D-AA4F-C757A12CEA61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BECC-A98D-4ED1-ABA6-6FEC597D3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2F55-D16B-4134-90AB-04211DD2A97D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DCCB-3948-4820-8399-ECDA9454C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D472B-85A1-4D90-AD5E-D0732B9A3236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3E64D-9C22-4509-BF8D-EB92B1B88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BA7F-302F-41C2-A5AB-AFA7238CBC97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BF437-0DD3-40B9-A9C0-11A7B64DF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B454E-EC0E-4ED8-8799-E716A46E302C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AA523-344D-4E40-B56B-6FDBBEFB0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6678F-109D-4565-955D-717745AE2E0B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8C11B-684B-45AC-B11A-F9214A061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8CB0-C747-4B5B-B209-914054EBFCED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FCD10-2148-418C-AEE2-D75D7E85E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65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F0058B-2C5A-42CB-92E4-91D3AF2797BC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80C6E9-C172-48E8-AA2B-D58016907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5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7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00034" y="3286124"/>
            <a:ext cx="8458200" cy="2143140"/>
          </a:xfrm>
          <a:prstGeom prst="rect">
            <a:avLst/>
          </a:prstGeom>
        </p:spPr>
        <p:txBody>
          <a:bodyPr vert="horz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КОТЕЛЬНИЧСКИЙ РАЙОН</a:t>
            </a:r>
            <a:b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«Бюджет для граждан»</a:t>
            </a:r>
            <a:b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отчет об исполнении бюджета</a:t>
            </a:r>
            <a:b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за 2018 год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ontrols>
      <p:control spid="74754" name="SapphireHiddenControl" r:id="rId2" imgW="6095880" imgH="4067280"/>
    </p:controls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РАСХОДЫ РАЙОННОГО БЮДЖЕТА ПО РАЗДЕЛАМ БЮДЖЕТНОЙ КЛАССИФИКАЦИИ, ТЫС.РУБ.</a:t>
            </a:r>
            <a:endParaRPr lang="ru-RU" sz="25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38" y="1000113"/>
          <a:ext cx="7858180" cy="5715036"/>
        </p:xfrm>
        <a:graphic>
          <a:graphicData uri="http://schemas.openxmlformats.org/drawingml/2006/table">
            <a:tbl>
              <a:tblPr/>
              <a:tblGrid>
                <a:gridCol w="1353037"/>
                <a:gridCol w="1340848"/>
                <a:gridCol w="1377416"/>
                <a:gridCol w="1267711"/>
                <a:gridCol w="1267711"/>
                <a:gridCol w="1251457"/>
              </a:tblGrid>
              <a:tr h="1166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раздела бюджетной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классификации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Утверждено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сводной бюджетной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росписью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тыс.руб.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Факт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тыс.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руб.)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Процент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расходы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33485,45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32698,49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97,65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оборона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1565,90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1565,90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868,19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864,69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67927,12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64549,73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95,03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Жилищно-коммунальное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3245,22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2744,98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Образование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170813,44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169698,14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Культура и кинематография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58155,56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17516,08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30,12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политика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28911,17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28857,97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Обслуживание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Межбюджетные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трансферты общего характера бюджетам сельских поселений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49194,06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49009,42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6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414642,11</a:t>
                      </a:r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367581,40</a:t>
                      </a:r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ysClr val="windowText" lastClr="000000"/>
                          </a:solidFill>
                          <a:latin typeface="Calibri"/>
                        </a:rPr>
                        <a:t>88,65</a:t>
                      </a:r>
                      <a:endParaRPr lang="ru-RU" sz="1400" b="0" i="0" u="none" strike="noStrike" dirty="0">
                        <a:solidFill>
                          <a:sysClr val="windowText" lastClr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01 00 «ОБЩЕГОСУДАРСТВЕННЫЕ ВОПРОСЫ»</a:t>
            </a:r>
            <a:br>
              <a:rPr lang="ru-RU" sz="2500" dirty="0" smtClean="0"/>
            </a:br>
            <a:r>
              <a:rPr lang="ru-RU" sz="1200" dirty="0" smtClean="0"/>
              <a:t>структура расходов районного бюджета за 2018 год на общегосударственные вопросы (01 раздел)</a:t>
            </a:r>
            <a:endParaRPr lang="ru-RU" sz="1200" dirty="0"/>
          </a:p>
        </p:txBody>
      </p:sp>
      <p:graphicFrame>
        <p:nvGraphicFramePr>
          <p:cNvPr id="28722" name="Group 50"/>
          <p:cNvGraphicFramePr>
            <a:graphicFrameLocks noGrp="1"/>
          </p:cNvGraphicFramePr>
          <p:nvPr/>
        </p:nvGraphicFramePr>
        <p:xfrm>
          <a:off x="500063" y="1143000"/>
          <a:ext cx="7929562" cy="5026031"/>
        </p:xfrm>
        <a:graphic>
          <a:graphicData uri="http://schemas.openxmlformats.org/drawingml/2006/table">
            <a:tbl>
              <a:tblPr/>
              <a:tblGrid>
                <a:gridCol w="6046787"/>
                <a:gridCol w="1882775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Показатели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Тыс.руб.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на содержание главы района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785,24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на содержание аппарата  Котельничской районной Думы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1147,77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Содержание контрольно-счетной комиссии аппарата Котельничской районной Думы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959,06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на содержание Финансового управления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6256,74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Судебная система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2,74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Содержание аппарата Управления образования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1366,96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на содержание администрации Котельничского района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14842,83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889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деятельности по техническому обеспечению и обслуживанию администрации и органов местного самоуправления Котельничского района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5688,40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функционирования, использования и содержания муниципальной собственности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1584,62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88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Другие общегосударственные расходы (членские взносы в Ассоциацию)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64,13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32698,49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03 00 «национальная безопасность и правоохранительная деятельность»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85860"/>
            <a:ext cx="8858312" cy="114300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Общий объем расходов районного бюджета по данному разделу составил </a:t>
            </a:r>
            <a:r>
              <a:rPr lang="ru-RU" sz="1200" dirty="0" smtClean="0">
                <a:solidFill>
                  <a:schemeClr val="tx1"/>
                </a:solidFill>
              </a:rPr>
              <a:t>864,69 </a:t>
            </a:r>
            <a:r>
              <a:rPr lang="ru-RU" sz="1200" dirty="0">
                <a:solidFill>
                  <a:schemeClr val="tx1"/>
                </a:solidFill>
              </a:rPr>
              <a:t>тыс.руб.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На содержание единой дежурно-диспетчерской службы (ЕДДС) в </a:t>
            </a:r>
            <a:r>
              <a:rPr lang="ru-RU" sz="1200" dirty="0" smtClean="0">
                <a:solidFill>
                  <a:schemeClr val="tx1"/>
                </a:solidFill>
              </a:rPr>
              <a:t>2018 </a:t>
            </a:r>
            <a:r>
              <a:rPr lang="ru-RU" sz="1200" dirty="0">
                <a:solidFill>
                  <a:schemeClr val="tx1"/>
                </a:solidFill>
              </a:rPr>
              <a:t>году израсходовано </a:t>
            </a:r>
            <a:r>
              <a:rPr lang="ru-RU" sz="1200" dirty="0" smtClean="0">
                <a:solidFill>
                  <a:schemeClr val="tx1"/>
                </a:solidFill>
              </a:rPr>
              <a:t>858,19тыс.рублей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На мероприятия по профилактике правонарушений и преступлений в </a:t>
            </a:r>
            <a:r>
              <a:rPr lang="ru-RU" sz="1200" dirty="0" err="1">
                <a:solidFill>
                  <a:schemeClr val="tx1"/>
                </a:solidFill>
              </a:rPr>
              <a:t>Котельничском</a:t>
            </a:r>
            <a:r>
              <a:rPr lang="ru-RU" sz="1200" dirty="0">
                <a:solidFill>
                  <a:schemeClr val="tx1"/>
                </a:solidFill>
              </a:rPr>
              <a:t> муниципальном районе израсходовано </a:t>
            </a:r>
            <a:r>
              <a:rPr lang="ru-RU" sz="1200" dirty="0" smtClean="0">
                <a:solidFill>
                  <a:schemeClr val="tx1"/>
                </a:solidFill>
              </a:rPr>
              <a:t>6,5тыс.руб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Рисунок 5" descr="busters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38" y="2786063"/>
            <a:ext cx="3500437" cy="3173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142984"/>
          <a:ext cx="8696356" cy="53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04 00 «национальная экономика»</a:t>
            </a:r>
            <a:br>
              <a:rPr lang="ru-RU" sz="2500" dirty="0" smtClean="0"/>
            </a:br>
            <a:r>
              <a:rPr lang="ru-RU" sz="1200" dirty="0" smtClean="0"/>
              <a:t>структура расходов районного бюджета по разделу «Национальная экономика»</a:t>
            </a: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04 05 «сельское хозяйство и рыболовство»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000108"/>
            <a:ext cx="8858312" cy="42862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Общий объем расходов районного бюджета по данному разделу составил </a:t>
            </a:r>
            <a:r>
              <a:rPr lang="en-US" sz="1200" dirty="0" smtClean="0">
                <a:solidFill>
                  <a:schemeClr val="tx1"/>
                </a:solidFill>
              </a:rPr>
              <a:t>28459,92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тыс.руб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1916832"/>
            <a:ext cx="864399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-"/>
            </a:pP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algn="ctr">
              <a:buFontTx/>
              <a:buChar char="-"/>
            </a:pPr>
            <a:endParaRPr lang="ru-RU" sz="1200" dirty="0" smtClean="0">
              <a:solidFill>
                <a:schemeClr val="tx1"/>
              </a:solidFill>
              <a:cs typeface="Arial" charset="0"/>
            </a:endParaRP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На оказание содействия достижению целевых показателей реализации региональных программ развития агропромышленного комплекса в виде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с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убвенции на возмещение части процентной ставки по долгосрочным, среднесрочным и краткосрочным кредитам, взятым малыми формами хозяйствования.</a:t>
            </a:r>
          </a:p>
          <a:p>
            <a:pPr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Федеральный </a:t>
            </a: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бюджет 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– </a:t>
            </a:r>
            <a:r>
              <a:rPr lang="en-US" sz="1200" b="1" dirty="0" smtClean="0">
                <a:solidFill>
                  <a:schemeClr val="tx1"/>
                </a:solidFill>
                <a:cs typeface="Arial" charset="0"/>
              </a:rPr>
              <a:t>2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,26 </a:t>
            </a:r>
            <a:r>
              <a:rPr lang="ru-RU" sz="1200" b="1" dirty="0" err="1" smtClean="0">
                <a:solidFill>
                  <a:schemeClr val="tx1"/>
                </a:solidFill>
                <a:cs typeface="Arial" charset="0"/>
              </a:rPr>
              <a:t>тыс.руб</a:t>
            </a: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>
              <a:buFontTx/>
              <a:buChar char="-"/>
            </a:pP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Областной бюджет – 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0,12</a:t>
            </a:r>
            <a:r>
              <a:rPr lang="en-US" sz="12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тыс</a:t>
            </a: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. руб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-областной бюджета (</a:t>
            </a:r>
            <a:r>
              <a:rPr lang="ru-RU" sz="1200" b="1" dirty="0" err="1" smtClean="0">
                <a:solidFill>
                  <a:schemeClr val="tx1"/>
                </a:solidFill>
                <a:cs typeface="Arial" charset="0"/>
              </a:rPr>
              <a:t>несофинансирование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) – 30,5 тыс. руб.</a:t>
            </a:r>
          </a:p>
          <a:p>
            <a:pPr algn="ctr">
              <a:buFontTx/>
              <a:buChar char="-"/>
            </a:pPr>
            <a:endParaRPr lang="ru-RU" sz="1200" b="1" dirty="0">
              <a:solidFill>
                <a:schemeClr val="tx1"/>
              </a:solidFill>
              <a:cs typeface="Arial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5720" y="4077072"/>
            <a:ext cx="8643999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dirty="0">
                <a:solidFill>
                  <a:schemeClr val="tx1"/>
                </a:solidFill>
              </a:rPr>
              <a:t>На </a:t>
            </a:r>
            <a:r>
              <a:rPr lang="ru-RU" sz="1200" dirty="0" smtClean="0">
                <a:solidFill>
                  <a:schemeClr val="tx1"/>
                </a:solidFill>
              </a:rPr>
              <a:t>возмещение части процентной ставки по инвестиционным кредитам (займам) в агропромышленном комплексе в виде субвенции на возмещение части процентной ставки по инвестиционным кредитам на развитие растениеводства и молочного скотоводства.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- Федеральный бюджет – 25150,99 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Областной </a:t>
            </a:r>
            <a:r>
              <a:rPr lang="ru-RU" sz="1200" b="1" dirty="0">
                <a:solidFill>
                  <a:schemeClr val="tx1"/>
                </a:solidFill>
              </a:rPr>
              <a:t>бюджет – </a:t>
            </a:r>
            <a:r>
              <a:rPr lang="ru-RU" sz="1200" b="1" dirty="0" smtClean="0">
                <a:solidFill>
                  <a:schemeClr val="tx1"/>
                </a:solidFill>
              </a:rPr>
              <a:t>1323,74 тыс</a:t>
            </a:r>
            <a:r>
              <a:rPr lang="ru-RU" sz="1200" b="1" dirty="0">
                <a:solidFill>
                  <a:schemeClr val="tx1"/>
                </a:solidFill>
              </a:rPr>
              <a:t>. руб</a:t>
            </a:r>
            <a:r>
              <a:rPr lang="ru-RU" sz="1200" b="1" dirty="0" smtClean="0">
                <a:solidFill>
                  <a:schemeClr val="tx1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-областной бюджета (</a:t>
            </a:r>
            <a:r>
              <a:rPr lang="ru-RU" sz="1200" b="1" dirty="0" err="1" smtClean="0">
                <a:solidFill>
                  <a:schemeClr val="tx1"/>
                </a:solidFill>
                <a:cs typeface="Arial" charset="0"/>
              </a:rPr>
              <a:t>несофинансирование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) –1952,31 тыс. руб.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04 09 «дорожное хозяйство»</a:t>
            </a:r>
            <a:endParaRPr lang="ru-RU" sz="2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142984"/>
            <a:ext cx="8715436" cy="571504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Расходы на содержание автомобильных дорог составили </a:t>
            </a:r>
            <a:r>
              <a:rPr lang="ru-RU" sz="1200" dirty="0" smtClean="0">
                <a:solidFill>
                  <a:schemeClr val="tx1"/>
                </a:solidFill>
              </a:rPr>
              <a:t> 35476,02тыс.руб</a:t>
            </a:r>
            <a:r>
              <a:rPr lang="ru-RU" sz="1200" dirty="0">
                <a:solidFill>
                  <a:schemeClr val="tx1"/>
                </a:solidFill>
              </a:rPr>
              <a:t>., в том числе за счет средств субсидий из областного бюджета на осуществление дорожной деятельности в отношении автомобильных дорог общего пользования местного значения– </a:t>
            </a:r>
            <a:r>
              <a:rPr lang="ru-RU" sz="1200" dirty="0" smtClean="0">
                <a:solidFill>
                  <a:schemeClr val="tx1"/>
                </a:solidFill>
              </a:rPr>
              <a:t>30875,3 </a:t>
            </a:r>
            <a:r>
              <a:rPr lang="ru-RU" sz="1200" dirty="0">
                <a:solidFill>
                  <a:schemeClr val="tx1"/>
                </a:solidFill>
              </a:rPr>
              <a:t>тыс.руб. 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Произведены следующие работы:</a:t>
            </a:r>
          </a:p>
        </p:txBody>
      </p:sp>
      <p:graphicFrame>
        <p:nvGraphicFramePr>
          <p:cNvPr id="3280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7891829"/>
              </p:ext>
            </p:extLst>
          </p:nvPr>
        </p:nvGraphicFramePr>
        <p:xfrm>
          <a:off x="428596" y="2000239"/>
          <a:ext cx="8462962" cy="2862597"/>
        </p:xfrm>
        <a:graphic>
          <a:graphicData uri="http://schemas.openxmlformats.org/drawingml/2006/table">
            <a:tbl>
              <a:tblPr/>
              <a:tblGrid>
                <a:gridCol w="6526212"/>
                <a:gridCol w="1936750"/>
              </a:tblGrid>
              <a:tr h="366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Вид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Сумма,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0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Выполнение работ по содержанию автомобильных дорог общего пользования вне границ населенных пунктов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30875,3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 (обл.)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4486,79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 (мест.)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620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Составление сметной документации по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ремонту участка а/дороги в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п.Юбилейный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 до Восточного комплекса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Котельничского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 района»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4,83(мест.)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6550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Проведение проверки определения сметной стоимости объектов капитального строительства «Ремонт участка а/дороги в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п.Юбилейный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 до Восточного комплекса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Котельничского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9,1 (мест.)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52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Уплата административного штрафа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/>
                          <a:cs typeface="Arial" charset="0"/>
                        </a:rPr>
                        <a:t>100,0 (мест.)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8882" y="5000637"/>
            <a:ext cx="3714776" cy="1571635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За счет средств дорожного фонда произведены  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следующие виды работ: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скашивание травы;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очистка автобусных остановок от снега и грязи;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установка и снятие дорожных знаков;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засыпка щебнем промоин;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ямочный ремонт асфальтобетонной смесью;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вырубка кустарника и подлеска;</a:t>
            </a:r>
          </a:p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- и другие виды работ.</a:t>
            </a:r>
          </a:p>
          <a:p>
            <a:pPr indent="179388" algn="just"/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83178" y="5091122"/>
            <a:ext cx="3857652" cy="1428736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04 12 Другие вопросы в области национальной экономики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71472" y="1285860"/>
            <a:ext cx="8001056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714488"/>
            <a:ext cx="800105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Средства на разработку карт градостроительного зонирования 469 тыс</a:t>
            </a:r>
            <a:r>
              <a:rPr lang="ru-RU" sz="1400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929066"/>
            <a:ext cx="8001056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Развитие строительства и архитектуры в </a:t>
            </a:r>
            <a:r>
              <a:rPr lang="ru-RU" sz="1400" b="1" dirty="0" err="1">
                <a:solidFill>
                  <a:schemeClr val="tx1"/>
                </a:solidFill>
              </a:rPr>
              <a:t>Котельничском</a:t>
            </a:r>
            <a:r>
              <a:rPr lang="ru-RU" sz="1400" b="1" dirty="0">
                <a:solidFill>
                  <a:schemeClr val="tx1"/>
                </a:solidFill>
              </a:rPr>
              <a:t> районе – </a:t>
            </a:r>
            <a:r>
              <a:rPr lang="ru-RU" sz="1400" b="1" dirty="0" smtClean="0">
                <a:solidFill>
                  <a:schemeClr val="tx1"/>
                </a:solidFill>
              </a:rPr>
              <a:t>4,98 </a:t>
            </a:r>
            <a:r>
              <a:rPr lang="ru-RU" sz="14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500570"/>
            <a:ext cx="8001056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Мероприятия по развитию малого и среднего предпринимательства – </a:t>
            </a:r>
            <a:r>
              <a:rPr lang="ru-RU" sz="1400" b="1" dirty="0" smtClean="0">
                <a:solidFill>
                  <a:schemeClr val="tx1"/>
                </a:solidFill>
              </a:rPr>
              <a:t>3,0 </a:t>
            </a:r>
            <a:r>
              <a:rPr lang="ru-RU" sz="14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5291752"/>
            <a:ext cx="440595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570,35 тыс.руб</a:t>
            </a:r>
            <a:r>
              <a:rPr lang="ru-RU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3286124"/>
            <a:ext cx="800105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Развитие туризма в </a:t>
            </a:r>
            <a:r>
              <a:rPr lang="ru-RU" sz="1400" b="1" dirty="0" err="1">
                <a:solidFill>
                  <a:schemeClr val="tx1"/>
                </a:solidFill>
              </a:rPr>
              <a:t>Котельничском</a:t>
            </a:r>
            <a:r>
              <a:rPr lang="ru-RU" sz="1400" b="1" dirty="0">
                <a:solidFill>
                  <a:schemeClr val="tx1"/>
                </a:solidFill>
              </a:rPr>
              <a:t> районе 10 тыс.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357430"/>
            <a:ext cx="8001056" cy="785818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Средства на выделение земельных участков из земель сельскохозяйственного назначения в счет невостребованных земельных долей и (или) земельных долей, от права собственности на которые граждане отказались  83,37 тыс</a:t>
            </a:r>
            <a:r>
              <a:rPr lang="ru-RU" sz="1400" b="1" dirty="0">
                <a:solidFill>
                  <a:schemeClr val="tx1"/>
                </a:solidFill>
              </a:rPr>
              <a:t>. руб.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05 00 «жилищно-коммунальное хозяйство»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26" y="1000108"/>
            <a:ext cx="8786874" cy="2000264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Общий объем расходов районного бюджета по данному разделу за </a:t>
            </a:r>
            <a:r>
              <a:rPr lang="ru-RU" sz="1300" dirty="0" smtClean="0">
                <a:solidFill>
                  <a:schemeClr val="tx1"/>
                </a:solidFill>
              </a:rPr>
              <a:t>2018 </a:t>
            </a:r>
            <a:r>
              <a:rPr lang="ru-RU" sz="1300" dirty="0">
                <a:solidFill>
                  <a:schemeClr val="tx1"/>
                </a:solidFill>
              </a:rPr>
              <a:t>год составил </a:t>
            </a:r>
            <a:r>
              <a:rPr lang="ru-RU" sz="1300" dirty="0" smtClean="0">
                <a:solidFill>
                  <a:schemeClr val="tx1"/>
                </a:solidFill>
              </a:rPr>
              <a:t>2744,98 </a:t>
            </a:r>
            <a:r>
              <a:rPr lang="ru-RU" sz="1300" dirty="0">
                <a:solidFill>
                  <a:schemeClr val="tx1"/>
                </a:solidFill>
              </a:rPr>
              <a:t>тыс.руб</a:t>
            </a:r>
            <a:r>
              <a:rPr lang="ru-RU" sz="1300" dirty="0" smtClean="0">
                <a:solidFill>
                  <a:schemeClr val="tx1"/>
                </a:solidFill>
              </a:rPr>
              <a:t>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За счет средств по данному разделу: </a:t>
            </a:r>
            <a:r>
              <a:rPr lang="ru-RU" sz="1300" dirty="0" smtClean="0">
                <a:solidFill>
                  <a:schemeClr val="tx1"/>
                </a:solidFill>
              </a:rPr>
              <a:t>выделены средства областной субсидии на реализацию мероприятий, направленных на подготовку объектов коммунальной инфраструктуры в осенне-зимний период в сумме  2499,1 тыс. руб. (Юбилейное, </a:t>
            </a:r>
            <a:r>
              <a:rPr lang="ru-RU" sz="1300" dirty="0" err="1" smtClean="0">
                <a:solidFill>
                  <a:schemeClr val="tx1"/>
                </a:solidFill>
              </a:rPr>
              <a:t>Светловское</a:t>
            </a:r>
            <a:r>
              <a:rPr lang="ru-RU" sz="1300" dirty="0" smtClean="0">
                <a:solidFill>
                  <a:schemeClr val="tx1"/>
                </a:solidFill>
              </a:rPr>
              <a:t> сельские поселения, администрация Котельничского района), </a:t>
            </a:r>
            <a:r>
              <a:rPr lang="ru-RU" sz="1300" dirty="0" err="1" smtClean="0">
                <a:solidFill>
                  <a:schemeClr val="tx1"/>
                </a:solidFill>
              </a:rPr>
              <a:t>софинансирование</a:t>
            </a:r>
            <a:r>
              <a:rPr lang="ru-RU" sz="1300" dirty="0" smtClean="0">
                <a:solidFill>
                  <a:schemeClr val="tx1"/>
                </a:solidFill>
              </a:rPr>
              <a:t> к областной субсидии составило 53 тыс. руб. Произведены расходы в сумме 5,26 тыс. руб. на составление сметы и 0,68 тыс. руб. на проведение определения сметной стоимости капитального строительства ремонта тепловых сетей в п. Ленинская Искра. Осуществлен строительный контроль в сумме 20 тыс. руб. Произведена </a:t>
            </a:r>
            <a:r>
              <a:rPr lang="ru-RU" sz="1300" dirty="0">
                <a:solidFill>
                  <a:schemeClr val="tx1"/>
                </a:solidFill>
              </a:rPr>
              <a:t>уплата взносов на капитальный ремонт общего имущества многоквартирных </a:t>
            </a:r>
            <a:r>
              <a:rPr lang="ru-RU" sz="1300" dirty="0" smtClean="0">
                <a:solidFill>
                  <a:schemeClr val="tx1"/>
                </a:solidFill>
              </a:rPr>
              <a:t>домов в сумме 166,94 </a:t>
            </a:r>
            <a:r>
              <a:rPr lang="ru-RU" sz="1300" dirty="0" err="1" smtClean="0">
                <a:solidFill>
                  <a:schemeClr val="tx1"/>
                </a:solidFill>
              </a:rPr>
              <a:t>тыс.руб</a:t>
            </a:r>
            <a:r>
              <a:rPr lang="ru-RU" sz="1300" dirty="0" smtClean="0">
                <a:solidFill>
                  <a:schemeClr val="tx1"/>
                </a:solidFill>
              </a:rPr>
              <a:t>..</a:t>
            </a:r>
            <a:endParaRPr lang="ru-RU" sz="13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d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3596" y="3143248"/>
            <a:ext cx="4434354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c0632cc76566fe8dd5db3601f5a09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4857760"/>
            <a:ext cx="2857520" cy="1597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07 00 «образование»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142984"/>
            <a:ext cx="8858312" cy="42862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Функциональная структура расходов районного бюджета по управлению образования </a:t>
            </a:r>
            <a:r>
              <a:rPr lang="ru-RU" sz="1300" dirty="0" smtClean="0">
                <a:solidFill>
                  <a:schemeClr val="tx1"/>
                </a:solidFill>
              </a:rPr>
              <a:t>администрации </a:t>
            </a:r>
            <a:r>
              <a:rPr lang="ru-RU" sz="1300" dirty="0" err="1" smtClean="0">
                <a:solidFill>
                  <a:schemeClr val="tx1"/>
                </a:solidFill>
              </a:rPr>
              <a:t>Котельничского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района за 12 месяцев </a:t>
            </a:r>
            <a:r>
              <a:rPr lang="ru-RU" sz="1300" dirty="0" smtClean="0">
                <a:solidFill>
                  <a:schemeClr val="tx1"/>
                </a:solidFill>
              </a:rPr>
              <a:t>2018 года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643050"/>
            <a:ext cx="8358246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300" dirty="0">
                <a:solidFill>
                  <a:schemeClr val="tx1"/>
                </a:solidFill>
                <a:cs typeface="Arial" charset="0"/>
              </a:rPr>
              <a:t>0701 Дошкольное образование (расходы на содержание 5 учреждений дошкольного образования) –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25992,53тыс.руб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285992"/>
            <a:ext cx="835824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0702 Общее образование (расходы на содержание 13 образовательных </a:t>
            </a:r>
            <a:r>
              <a:rPr lang="ru-RU" sz="1300" dirty="0" smtClean="0">
                <a:solidFill>
                  <a:schemeClr val="tx1"/>
                </a:solidFill>
              </a:rPr>
              <a:t>учреждений – 120454,70тыс.руб</a:t>
            </a:r>
            <a:r>
              <a:rPr lang="ru-RU" sz="1300" dirty="0">
                <a:solidFill>
                  <a:schemeClr val="tx1"/>
                </a:solidFill>
              </a:rPr>
              <a:t>.</a:t>
            </a:r>
            <a:r>
              <a:rPr lang="en-US" sz="1300" dirty="0">
                <a:solidFill>
                  <a:schemeClr val="tx1"/>
                </a:solidFill>
              </a:rPr>
              <a:t>)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500438"/>
            <a:ext cx="835824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0707 Молодежная политика и оздоровление детей (программа по развитию молодежной политики, обеспечение деятельности летних лагерей) – </a:t>
            </a:r>
            <a:r>
              <a:rPr lang="ru-RU" sz="1300" dirty="0" smtClean="0">
                <a:solidFill>
                  <a:schemeClr val="tx1"/>
                </a:solidFill>
              </a:rPr>
              <a:t>553,86 тыс.руб</a:t>
            </a:r>
            <a:r>
              <a:rPr lang="ru-RU" sz="1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071942"/>
            <a:ext cx="8358246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0709 Другие вопросы в области образования (расходы на содержание </a:t>
            </a:r>
            <a:r>
              <a:rPr lang="ru-RU" sz="1300" dirty="0" smtClean="0">
                <a:solidFill>
                  <a:schemeClr val="tx1"/>
                </a:solidFill>
              </a:rPr>
              <a:t>централизованной </a:t>
            </a:r>
            <a:r>
              <a:rPr lang="ru-RU" sz="1300" dirty="0">
                <a:solidFill>
                  <a:schemeClr val="tx1"/>
                </a:solidFill>
              </a:rPr>
              <a:t>бухгалтерии управления образования, содержание методологического отдела) – </a:t>
            </a:r>
            <a:r>
              <a:rPr lang="ru-RU" sz="1300" dirty="0" smtClean="0">
                <a:solidFill>
                  <a:schemeClr val="tx1"/>
                </a:solidFill>
              </a:rPr>
              <a:t>6043,22 тыс.руб</a:t>
            </a:r>
            <a:r>
              <a:rPr lang="ru-RU" sz="1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14876" y="5929330"/>
            <a:ext cx="3571900" cy="5232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/>
              <a:t>169 698,14 </a:t>
            </a:r>
            <a:r>
              <a:rPr lang="ru-RU" sz="2800" dirty="0"/>
              <a:t>тыс.руб.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928934"/>
            <a:ext cx="8143932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</a:rPr>
              <a:t>0703 Дополнительное образование детей (расходы на содержание 3 учреждений дополнительного образования – 16653,83 тыс. руб.</a:t>
            </a:r>
            <a:endParaRPr lang="ru-RU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04800" y="21429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07 01 «дошкольное образование»</a:t>
            </a:r>
            <a:b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структура расходов районного бюджета по разделу «дошкольное образование» в </a:t>
            </a:r>
            <a:r>
              <a:rPr lang="ru-RU" sz="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2018 </a:t>
            </a: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году, тыс.руб.</a:t>
            </a:r>
          </a:p>
        </p:txBody>
      </p:sp>
      <p:graphicFrame>
        <p:nvGraphicFramePr>
          <p:cNvPr id="36866" name="Диаграмма 9"/>
          <p:cNvGraphicFramePr>
            <a:graphicFrameLocks/>
          </p:cNvGraphicFramePr>
          <p:nvPr/>
        </p:nvGraphicFramePr>
        <p:xfrm>
          <a:off x="285720" y="1142984"/>
          <a:ext cx="8410605" cy="4908572"/>
        </p:xfrm>
        <a:graphic>
          <a:graphicData uri="http://schemas.openxmlformats.org/presentationml/2006/ole">
            <p:oleObj spid="_x0000_s53250" name="Worksheet" r:id="rId3" imgW="6315168" imgH="362907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Основные параметры районного бюджета, тыс.руб.</a:t>
            </a:r>
            <a:endParaRPr lang="ru-RU" sz="25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57688" y="4572000"/>
            <a:ext cx="714375" cy="7858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21934">
            <a:off x="1714500" y="4214813"/>
            <a:ext cx="600075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 rot="962310">
            <a:off x="2075848" y="2277161"/>
            <a:ext cx="1143000" cy="122555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411843,79</a:t>
            </a:r>
            <a:endParaRPr lang="ru-RU" sz="1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 rot="1014567">
            <a:off x="3213550" y="2713228"/>
            <a:ext cx="1143000" cy="114458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408935,26</a:t>
            </a:r>
            <a:endParaRPr lang="ru-RU" sz="1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 rot="961720">
            <a:off x="5151233" y="3205279"/>
            <a:ext cx="1143000" cy="125180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414642,11</a:t>
            </a:r>
            <a:endParaRPr lang="ru-RU" sz="1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 rot="1019546">
            <a:off x="6297826" y="3654329"/>
            <a:ext cx="1143000" cy="114458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367581,40</a:t>
            </a:r>
            <a:endParaRPr lang="ru-RU" sz="1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188" y="5516563"/>
            <a:ext cx="792162" cy="43338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План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6375" y="5516563"/>
            <a:ext cx="792163" cy="43338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Факт</a:t>
            </a: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 rot="969834">
            <a:off x="2598496" y="1786537"/>
            <a:ext cx="1571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Franklin Gothic Book"/>
              </a:rPr>
              <a:t>Доходы</a:t>
            </a:r>
            <a:r>
              <a:rPr lang="en-US" dirty="0">
                <a:latin typeface="Franklin Gothic Book"/>
              </a:rPr>
              <a:t> </a:t>
            </a:r>
            <a:r>
              <a:rPr lang="ru-RU" dirty="0">
                <a:latin typeface="Franklin Gothic Book"/>
              </a:rPr>
              <a:t>                                       на конец года</a:t>
            </a: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 rot="925051">
            <a:off x="5772843" y="2695901"/>
            <a:ext cx="1558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Franklin Gothic Book"/>
              </a:rPr>
              <a:t>Расходы </a:t>
            </a:r>
          </a:p>
          <a:p>
            <a:r>
              <a:rPr lang="ru-RU" dirty="0">
                <a:latin typeface="Franklin Gothic Book"/>
              </a:rPr>
              <a:t>на конец года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04800" y="21429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07 02 «общее образование»</a:t>
            </a:r>
            <a:b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структура расходов районного бюджета по разделу «общее образование» в </a:t>
            </a:r>
            <a:r>
              <a:rPr lang="ru-RU" sz="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2018 </a:t>
            </a: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году, тыс.руб.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071546"/>
            <a:ext cx="8858312" cy="150019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schemeClr val="tx1"/>
                </a:solidFill>
              </a:rPr>
              <a:t>Расходы по разделу 0702 «Общее образование» включают в себя расходы общеобразовательных </a:t>
            </a:r>
            <a:r>
              <a:rPr lang="ru-RU" sz="1150" dirty="0" smtClean="0">
                <a:solidFill>
                  <a:schemeClr val="tx1"/>
                </a:solidFill>
              </a:rPr>
              <a:t>учреждений. 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 smtClean="0">
                <a:solidFill>
                  <a:schemeClr val="tx1"/>
                </a:solidFill>
              </a:rPr>
              <a:t>Освоены средства областной субсидии на реализацию мер, направленных на выполнение предписаний надзорных органов и приведение зданий в соответствие с требованиями, предъявляемыми к безопасности зданий в соответствии с требованиями, предъявляемыми к безопасности в процессе эксплуатации общеобразовательных организаций в сумме 297,7 тыс. руб. с </a:t>
            </a:r>
            <a:r>
              <a:rPr lang="ru-RU" sz="1150" dirty="0" err="1" smtClean="0">
                <a:solidFill>
                  <a:schemeClr val="tx1"/>
                </a:solidFill>
              </a:rPr>
              <a:t>софинансированием</a:t>
            </a:r>
            <a:r>
              <a:rPr lang="ru-RU" sz="1150" dirty="0" smtClean="0">
                <a:solidFill>
                  <a:schemeClr val="tx1"/>
                </a:solidFill>
              </a:rPr>
              <a:t> из районного бюджета 16 тыс. руб.; израсходованы средства областного бюджета с </a:t>
            </a:r>
            <a:r>
              <a:rPr lang="ru-RU" sz="1150" dirty="0" err="1" smtClean="0">
                <a:solidFill>
                  <a:schemeClr val="tx1"/>
                </a:solidFill>
              </a:rPr>
              <a:t>софинансированием</a:t>
            </a:r>
            <a:r>
              <a:rPr lang="ru-RU" sz="1150" dirty="0" smtClean="0">
                <a:solidFill>
                  <a:schemeClr val="tx1"/>
                </a:solidFill>
              </a:rPr>
              <a:t> </a:t>
            </a:r>
            <a:r>
              <a:rPr lang="ru-RU" sz="1150" dirty="0" err="1" smtClean="0">
                <a:solidFill>
                  <a:schemeClr val="tx1"/>
                </a:solidFill>
              </a:rPr>
              <a:t>тз</a:t>
            </a:r>
            <a:r>
              <a:rPr lang="ru-RU" sz="1150" dirty="0" smtClean="0">
                <a:solidFill>
                  <a:schemeClr val="tx1"/>
                </a:solidFill>
              </a:rPr>
              <a:t> районного бюджета на создание в общеобразовательных организациях, расположенных в сельской местности, условий для занятий физической культурой и спортом – 683,2 тыс.руб. Также за счет средств районного бюджета проведены мероприятия </a:t>
            </a:r>
            <a:r>
              <a:rPr lang="ru-RU" sz="1150" dirty="0">
                <a:solidFill>
                  <a:schemeClr val="tx1"/>
                </a:solidFill>
              </a:rPr>
              <a:t>по подготовке образовательных учреждений к новому учебному </a:t>
            </a:r>
            <a:r>
              <a:rPr lang="ru-RU" sz="1150" dirty="0" smtClean="0">
                <a:solidFill>
                  <a:schemeClr val="tx1"/>
                </a:solidFill>
              </a:rPr>
              <a:t>году в объеме финансирования 869,35 тыс</a:t>
            </a:r>
            <a:r>
              <a:rPr lang="ru-RU" sz="1150" dirty="0">
                <a:solidFill>
                  <a:schemeClr val="tx1"/>
                </a:solidFill>
              </a:rPr>
              <a:t>. </a:t>
            </a:r>
            <a:r>
              <a:rPr lang="ru-RU" sz="1150" dirty="0" smtClean="0">
                <a:solidFill>
                  <a:schemeClr val="tx1"/>
                </a:solidFill>
              </a:rPr>
              <a:t>руб., на средства районного бюджета обеспечено </a:t>
            </a:r>
            <a:r>
              <a:rPr lang="ru-RU" sz="1150" dirty="0">
                <a:solidFill>
                  <a:schemeClr val="tx1"/>
                </a:solidFill>
              </a:rPr>
              <a:t>питания льготной категории детей в образовательных </a:t>
            </a:r>
            <a:r>
              <a:rPr lang="ru-RU" sz="1150" dirty="0" smtClean="0">
                <a:solidFill>
                  <a:schemeClr val="tx1"/>
                </a:solidFill>
              </a:rPr>
              <a:t>учреждениях Котельничского </a:t>
            </a:r>
            <a:r>
              <a:rPr lang="ru-RU" sz="1150" dirty="0">
                <a:solidFill>
                  <a:schemeClr val="tx1"/>
                </a:solidFill>
              </a:rPr>
              <a:t>района </a:t>
            </a:r>
            <a:r>
              <a:rPr lang="ru-RU" sz="1150" dirty="0" smtClean="0">
                <a:solidFill>
                  <a:schemeClr val="tx1"/>
                </a:solidFill>
              </a:rPr>
              <a:t>– 29,86 </a:t>
            </a:r>
            <a:r>
              <a:rPr lang="ru-RU" sz="1150" dirty="0">
                <a:solidFill>
                  <a:schemeClr val="tx1"/>
                </a:solidFill>
              </a:rPr>
              <a:t>тыс. руб</a:t>
            </a:r>
            <a:r>
              <a:rPr lang="ru-RU" sz="1150" dirty="0" smtClean="0">
                <a:solidFill>
                  <a:schemeClr val="tx1"/>
                </a:solidFill>
              </a:rPr>
              <a:t>.; на достижение целевых показателей повышения оплаты труда педагогических работников – 113,77 тыс. руб.; 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37893" name="TextBox 6"/>
          <p:cNvSpPr txBox="1">
            <a:spLocks noChangeArrowheads="1"/>
          </p:cNvSpPr>
          <p:nvPr/>
        </p:nvSpPr>
        <p:spPr bwMode="auto">
          <a:xfrm>
            <a:off x="4357686" y="5929330"/>
            <a:ext cx="4286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Franklin Gothic Book"/>
              </a:rPr>
              <a:t>120 454,70 тыс. руб.</a:t>
            </a:r>
            <a:endParaRPr lang="ru-RU" sz="2800" dirty="0">
              <a:latin typeface="Franklin Gothic Book"/>
            </a:endParaRPr>
          </a:p>
        </p:txBody>
      </p:sp>
      <p:graphicFrame>
        <p:nvGraphicFramePr>
          <p:cNvPr id="37894" name="Диаграмма 8"/>
          <p:cNvGraphicFramePr>
            <a:graphicFrameLocks/>
          </p:cNvGraphicFramePr>
          <p:nvPr/>
        </p:nvGraphicFramePr>
        <p:xfrm>
          <a:off x="571500" y="2717800"/>
          <a:ext cx="8215342" cy="3425844"/>
        </p:xfrm>
        <a:graphic>
          <a:graphicData uri="http://schemas.openxmlformats.org/presentationml/2006/ole">
            <p:oleObj spid="_x0000_s52226" name="Worksheet" r:id="rId3" imgW="5734112" imgH="24764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04800" y="21429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07 </a:t>
            </a:r>
            <a:r>
              <a:rPr lang="ru-RU" sz="25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03 «дополнительное образование детей»</a:t>
            </a: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структура расходов районного бюджета по разделу </a:t>
            </a:r>
            <a:r>
              <a:rPr lang="ru-RU" sz="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«дополнительное образование детей» </a:t>
            </a: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2018 </a:t>
            </a:r>
            <a:r>
              <a:rPr lang="ru-RU" sz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году, тыс.руб.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071546"/>
            <a:ext cx="8858312" cy="642942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schemeClr val="tx1"/>
                </a:solidFill>
              </a:rPr>
              <a:t>Расходы по разделу </a:t>
            </a:r>
            <a:r>
              <a:rPr lang="ru-RU" sz="1150" dirty="0" smtClean="0">
                <a:solidFill>
                  <a:schemeClr val="tx1"/>
                </a:solidFill>
              </a:rPr>
              <a:t>0703 «Дополнительное образование детей» </a:t>
            </a:r>
            <a:r>
              <a:rPr lang="ru-RU" sz="1150" dirty="0">
                <a:solidFill>
                  <a:schemeClr val="tx1"/>
                </a:solidFill>
              </a:rPr>
              <a:t>включают в себя расходы </a:t>
            </a:r>
            <a:r>
              <a:rPr lang="ru-RU" sz="1150" dirty="0" smtClean="0">
                <a:solidFill>
                  <a:schemeClr val="tx1"/>
                </a:solidFill>
              </a:rPr>
              <a:t>на содержание трех учреждений дополнительного образования. </a:t>
            </a:r>
          </a:p>
        </p:txBody>
      </p:sp>
      <p:sp>
        <p:nvSpPr>
          <p:cNvPr id="37893" name="TextBox 6"/>
          <p:cNvSpPr txBox="1">
            <a:spLocks noChangeArrowheads="1"/>
          </p:cNvSpPr>
          <p:nvPr/>
        </p:nvSpPr>
        <p:spPr bwMode="auto">
          <a:xfrm>
            <a:off x="5286380" y="6215082"/>
            <a:ext cx="32861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Franklin Gothic Book"/>
              </a:rPr>
              <a:t>16653,83 тыс</a:t>
            </a:r>
            <a:r>
              <a:rPr lang="ru-RU" sz="2800" b="1" dirty="0">
                <a:latin typeface="Franklin Gothic Book"/>
              </a:rPr>
              <a:t>. руб.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28662" y="1857364"/>
          <a:ext cx="74295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64291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07 07 «молодежная политика и оздоровление детей»</a:t>
            </a:r>
            <a:endParaRPr lang="ru-RU" sz="2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142984"/>
            <a:ext cx="8358246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Основные направления в области молодежной политики и оздоровления детей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458" y="714356"/>
            <a:ext cx="8286808" cy="521497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AutoNum type="arabicPeriod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Реализация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развития молодежной политики в </a:t>
            </a:r>
            <a:r>
              <a:rPr lang="ru-RU" sz="1300" dirty="0" err="1">
                <a:solidFill>
                  <a:schemeClr val="tx1"/>
                </a:solidFill>
                <a:cs typeface="Arial" charset="0"/>
              </a:rPr>
              <a:t>Котельничском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 районе Кировской области –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66,09 тыс. руб.: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праздник «На защите детства»;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Спартакиада допризывной молодежи, посвященной памяти М.Д. Нагаева и Дню защитника Отечества;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конкурс «Мисс весна -2018»;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Акция «Помним и благодарим!»;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день призывника;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конкурс детских общественных объединений «лидер года»;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Марафон добрых дел «Добрая Вятка»;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Военно-спортивная игра «Зарница»;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конкурс «Моя семейная реликвия», посвященный международному дню семьи;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Конкурс юных инспекторов движения «Безопасное колесо»;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Акция «Спасибо деду за Победу!»;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Фотоконкурс «Малый бизнес глазами молодежи»;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«А у нас во дворе» проект дворовые игры;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Районный День молодежи;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Молодежный спортивный праздник «</a:t>
            </a:r>
            <a:r>
              <a:rPr lang="ru-RU" sz="1300" dirty="0" err="1" smtClean="0">
                <a:solidFill>
                  <a:schemeClr val="tx1"/>
                </a:solidFill>
                <a:cs typeface="Arial" charset="0"/>
              </a:rPr>
              <a:t>Моломские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 разливы»;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Спартакиада допризывной молодежи памяти героя Советского Союза майора А.Я. Опарина;</a:t>
            </a:r>
          </a:p>
          <a:p>
            <a:pPr indent="179388"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Проведение конкурса среди молодых работников сельскохозяйственного производства «Лучший по профессии» в 2018 году и другие</a:t>
            </a:r>
          </a:p>
          <a:p>
            <a:pPr indent="179388" algn="just"/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2.Расходы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по мероприятиям на проведение комплексных мер профилактики немедицинского потребления наркотических средств и их незаконного оборота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20 тыс.руб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. Изготовлены листовки по </a:t>
            </a:r>
            <a:r>
              <a:rPr lang="ru-RU" sz="1300" dirty="0" err="1">
                <a:solidFill>
                  <a:schemeClr val="tx1"/>
                </a:solidFill>
                <a:cs typeface="Arial" charset="0"/>
              </a:rPr>
              <a:t>антинаркотической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 пропаганде</a:t>
            </a:r>
          </a:p>
          <a:p>
            <a:pPr indent="179388" algn="just">
              <a:buAutoNum type="arabicPeriod" startAt="3"/>
            </a:pP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Приобретение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продуктов для организации питания детей в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лагерях, организованных образовательными организациями, осуществляющими организацию отдыха и оздоровления обучающихся в каникулярное время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–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467,77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тыс.руб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.(средства областного и районного бюджетов)</a:t>
            </a:r>
            <a:endParaRPr lang="ru-RU" sz="13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endParaRPr lang="ru-RU" sz="13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В 2018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году оздоровительные летние лагеря дневного пребывания посещало </a:t>
            </a:r>
            <a:r>
              <a:rPr lang="ru-RU" sz="1300" dirty="0" smtClean="0">
                <a:solidFill>
                  <a:schemeClr val="tx1"/>
                </a:solidFill>
                <a:cs typeface="Arial" charset="0"/>
              </a:rPr>
              <a:t>275 </a:t>
            </a:r>
            <a:r>
              <a:rPr lang="ru-RU" sz="1300" dirty="0">
                <a:solidFill>
                  <a:schemeClr val="tx1"/>
                </a:solidFill>
                <a:cs typeface="Arial" charset="0"/>
              </a:rPr>
              <a:t>человек.</a:t>
            </a:r>
          </a:p>
          <a:p>
            <a:pPr indent="179388" algn="just">
              <a:buFontTx/>
              <a:buChar char="-"/>
            </a:pPr>
            <a:endParaRPr lang="ru-RU" sz="120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38920" name="Рисунок 7" descr="263269_html_20a4049d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714884"/>
            <a:ext cx="292893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TextBox 8"/>
          <p:cNvSpPr txBox="1">
            <a:spLocks noChangeArrowheads="1"/>
          </p:cNvSpPr>
          <p:nvPr/>
        </p:nvSpPr>
        <p:spPr bwMode="auto">
          <a:xfrm>
            <a:off x="857224" y="6143644"/>
            <a:ext cx="2786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Franklin Gothic Book"/>
              </a:rPr>
              <a:t>553,86 тыс</a:t>
            </a:r>
            <a:r>
              <a:rPr lang="ru-RU" sz="2800" b="1" dirty="0">
                <a:latin typeface="Franklin Gothic Book"/>
              </a:rPr>
              <a:t>. руб</a:t>
            </a:r>
            <a:r>
              <a:rPr lang="ru-RU" sz="2400" b="1" dirty="0">
                <a:latin typeface="Franklin Gothic Book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08 00 «культура и кинематография»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928670"/>
            <a:ext cx="8358246" cy="92869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Оказание услуг в сфере культуры в </a:t>
            </a:r>
            <a:r>
              <a:rPr lang="ru-RU" sz="1200" dirty="0" err="1">
                <a:solidFill>
                  <a:schemeClr val="tx1"/>
                </a:solidFill>
              </a:rPr>
              <a:t>Котельничском</a:t>
            </a:r>
            <a:r>
              <a:rPr lang="ru-RU" sz="1200" dirty="0">
                <a:solidFill>
                  <a:schemeClr val="tx1"/>
                </a:solidFill>
              </a:rPr>
              <a:t> районе осуществляют:</a:t>
            </a:r>
          </a:p>
          <a:p>
            <a:pPr marL="8969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МКУК «</a:t>
            </a:r>
            <a:r>
              <a:rPr lang="ru-RU" sz="1200" dirty="0" err="1">
                <a:solidFill>
                  <a:schemeClr val="tx1"/>
                </a:solidFill>
              </a:rPr>
              <a:t>Котельничская</a:t>
            </a:r>
            <a:r>
              <a:rPr lang="ru-RU" sz="1200" dirty="0">
                <a:solidFill>
                  <a:schemeClr val="tx1"/>
                </a:solidFill>
              </a:rPr>
              <a:t> районная центральная библиотека» – </a:t>
            </a:r>
            <a:r>
              <a:rPr lang="ru-RU" sz="1200" dirty="0" smtClean="0">
                <a:solidFill>
                  <a:schemeClr val="tx1"/>
                </a:solidFill>
              </a:rPr>
              <a:t>2227,09 тыс.руб</a:t>
            </a:r>
            <a:r>
              <a:rPr lang="ru-RU" sz="1200" dirty="0">
                <a:solidFill>
                  <a:schemeClr val="tx1"/>
                </a:solidFill>
              </a:rPr>
              <a:t>.;</a:t>
            </a:r>
          </a:p>
          <a:p>
            <a:pPr marL="8969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МКУК «Музей истории крестьянства им. </a:t>
            </a:r>
            <a:r>
              <a:rPr lang="ru-RU" sz="1200" dirty="0" err="1">
                <a:solidFill>
                  <a:schemeClr val="tx1"/>
                </a:solidFill>
              </a:rPr>
              <a:t>А.М.Ронжина</a:t>
            </a:r>
            <a:r>
              <a:rPr lang="ru-RU" sz="1200" dirty="0">
                <a:solidFill>
                  <a:schemeClr val="tx1"/>
                </a:solidFill>
              </a:rPr>
              <a:t>» - </a:t>
            </a:r>
            <a:r>
              <a:rPr lang="ru-RU" sz="1200" dirty="0" smtClean="0">
                <a:solidFill>
                  <a:schemeClr val="tx1"/>
                </a:solidFill>
              </a:rPr>
              <a:t>2591,9 тыс.руб</a:t>
            </a:r>
            <a:r>
              <a:rPr lang="ru-RU" sz="1200" dirty="0">
                <a:solidFill>
                  <a:schemeClr val="tx1"/>
                </a:solidFill>
              </a:rPr>
              <a:t>.;</a:t>
            </a:r>
          </a:p>
          <a:p>
            <a:pPr marL="8969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МКУК «Вятский центр культуры» – </a:t>
            </a:r>
            <a:r>
              <a:rPr lang="ru-RU" sz="1200" dirty="0" smtClean="0">
                <a:solidFill>
                  <a:schemeClr val="tx1"/>
                </a:solidFill>
              </a:rPr>
              <a:t>2476,72 тыс.руб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857364"/>
            <a:ext cx="3571900" cy="2714644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</a:rPr>
              <a:t>Проведение районных мероприятий: - </a:t>
            </a:r>
            <a:r>
              <a:rPr lang="ru-RU" sz="1000" b="1" dirty="0" smtClean="0">
                <a:solidFill>
                  <a:schemeClr val="tx1"/>
                </a:solidFill>
              </a:rPr>
              <a:t>165 тыс</a:t>
            </a:r>
            <a:r>
              <a:rPr lang="ru-RU" sz="1000" b="1" dirty="0">
                <a:solidFill>
                  <a:schemeClr val="tx1"/>
                </a:solidFill>
              </a:rPr>
              <a:t>. руб</a:t>
            </a:r>
            <a:r>
              <a:rPr lang="ru-RU" sz="1000" dirty="0">
                <a:solidFill>
                  <a:schemeClr val="tx1"/>
                </a:solidFill>
              </a:rPr>
              <a:t>.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Районный фестиваль старинных игр, обрядов, забав «Как бывало в старину»;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Районный конкурс детского и юношеского творчества «Юные дарования»;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Праздник «Иванов день»;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Районный фестиваль художественного творчества ветеранов «Будьте молоды душой, несмотря на возраст»;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Праздник «День района»;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Литературно-поэтические встречи «Колокольчика вятского эхо»;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Районный литературный семейный праздник;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День славянской письменности и культуры;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Оформление выставки, посвященной 100-летию народной артистки СССР А.В. </a:t>
            </a:r>
            <a:r>
              <a:rPr lang="ru-RU" sz="1000" dirty="0" err="1" smtClean="0">
                <a:solidFill>
                  <a:schemeClr val="tx1"/>
                </a:solidFill>
              </a:rPr>
              <a:t>Прокошиной</a:t>
            </a:r>
            <a:r>
              <a:rPr lang="ru-RU" sz="1000" dirty="0" smtClean="0">
                <a:solidFill>
                  <a:schemeClr val="tx1"/>
                </a:solidFill>
              </a:rPr>
              <a:t>;</a:t>
            </a:r>
          </a:p>
          <a:p>
            <a:pPr indent="179388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День Героев Отечества;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6215083"/>
            <a:ext cx="2857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17 516,08 тыс.руб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39945" name="Диаграмма 9"/>
          <p:cNvGraphicFramePr>
            <a:graphicFrameLocks/>
          </p:cNvGraphicFramePr>
          <p:nvPr/>
        </p:nvGraphicFramePr>
        <p:xfrm>
          <a:off x="3714744" y="2428868"/>
          <a:ext cx="5253038" cy="3316287"/>
        </p:xfrm>
        <a:graphic>
          <a:graphicData uri="http://schemas.openxmlformats.org/presentationml/2006/ole">
            <p:oleObj spid="_x0000_s54274" name="Worksheet" r:id="rId3" imgW="6277079" imgH="3657690" progId="Excel.Sheet.8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98908" y="1785926"/>
            <a:ext cx="4929222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За счет средства федерального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и областного бюджетов: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cs typeface="Arial" charset="0"/>
              </a:rPr>
              <a:t>Субвенция в сумме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4,15 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 на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поддержку отрасли культуры (приобретена литература для фондов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муниципальных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библиотек);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4572008"/>
            <a:ext cx="3214710" cy="171451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ИМБТ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сельских поселений:</a:t>
            </a:r>
          </a:p>
          <a:p>
            <a:pPr indent="179388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cs typeface="Arial" charset="0"/>
              </a:rPr>
              <a:t>Организация временной занятости несовершеннолетних граждан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99,94тыс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.;</a:t>
            </a:r>
          </a:p>
          <a:p>
            <a:pPr indent="179388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Средства на достижение целевых показателей повышения оплаты труда основного персонала муниципальных учреждений культуры.</a:t>
            </a:r>
          </a:p>
          <a:p>
            <a:pPr indent="179388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На выполнение работ, оказание услуг в рамках реконструкции зданий, капитального ремонта наружных сетей и благоустройства территории МКУК «Искровский сельский Дом культуры» в сумме 165,99 тыс. руб.</a:t>
            </a:r>
          </a:p>
          <a:p>
            <a:pPr indent="179388" algn="just">
              <a:buFontTx/>
              <a:buChar char="-"/>
            </a:pPr>
            <a:endParaRPr lang="ru-RU" sz="10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Char char="-"/>
            </a:pPr>
            <a:endParaRPr lang="en-US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5500702"/>
            <a:ext cx="24288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/>
            <a:r>
              <a:rPr lang="ru-RU" sz="1000" dirty="0" smtClean="0">
                <a:latin typeface="+mn-lt"/>
                <a:cs typeface="Times New Roman" pitchFamily="18" charset="0"/>
              </a:rPr>
              <a:t>Освоены средства в сумме 9681,11 тыс. руб. на реконструкцию здания, капитальный ремонт наружных сетей и благоустройство территории и приобретение оборудования за счет резервного фонда Президента РФ</a:t>
            </a:r>
            <a:endParaRPr lang="en-US" sz="10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10 00 «социальная политика»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000108"/>
            <a:ext cx="8858312" cy="428628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Общий объем расходов районного бюджета по данному разделу за </a:t>
            </a:r>
            <a:r>
              <a:rPr lang="ru-RU" sz="1200" dirty="0" smtClean="0">
                <a:solidFill>
                  <a:schemeClr val="tx1"/>
                </a:solidFill>
              </a:rPr>
              <a:t>2018 </a:t>
            </a:r>
            <a:r>
              <a:rPr lang="ru-RU" sz="1200" dirty="0">
                <a:solidFill>
                  <a:schemeClr val="tx1"/>
                </a:solidFill>
              </a:rPr>
              <a:t>год составил </a:t>
            </a:r>
            <a:r>
              <a:rPr lang="ru-RU" sz="1200" dirty="0" smtClean="0">
                <a:solidFill>
                  <a:schemeClr val="tx1"/>
                </a:solidFill>
              </a:rPr>
              <a:t>28857,97тыс.руб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7563" y="1714500"/>
            <a:ext cx="2571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Расходы на социальную политику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28857,97тыс.руб</a:t>
            </a:r>
            <a:r>
              <a:rPr lang="ru-RU" sz="1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3571875"/>
            <a:ext cx="1928813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«Пенсионное обеспечение»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(доплаты к пенсиям </a:t>
            </a:r>
            <a:r>
              <a:rPr lang="ru-RU" sz="1200" dirty="0" smtClean="0">
                <a:solidFill>
                  <a:schemeClr val="tx1"/>
                </a:solidFill>
              </a:rPr>
              <a:t>выборных должностных лиц и муниципальных </a:t>
            </a:r>
            <a:r>
              <a:rPr lang="ru-RU" sz="1200" dirty="0">
                <a:solidFill>
                  <a:schemeClr val="tx1"/>
                </a:solidFill>
              </a:rPr>
              <a:t>служащих)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2037,22 тыс.руб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50" y="3500438"/>
            <a:ext cx="1928813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«Социальное обеспечение населения»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10082,48 тыс.руб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58000" y="3571875"/>
            <a:ext cx="1928813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Другие вопросы в области социальной политики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86,85 тыс.руб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4875" y="3571875"/>
            <a:ext cx="1928813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«Охрана семьи и детства»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16651,42 тыс.руб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428750" y="3000375"/>
            <a:ext cx="2071688" cy="5000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86438" y="3000375"/>
            <a:ext cx="1857375" cy="5000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786187" y="3071813"/>
            <a:ext cx="500063" cy="3571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5000625" y="3071813"/>
            <a:ext cx="500063" cy="3571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11 00 «физическая культура и спорт»</a:t>
            </a:r>
            <a:endParaRPr lang="ru-RU" sz="2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8286840" cy="5357850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200" dirty="0">
                <a:solidFill>
                  <a:schemeClr val="tx1"/>
                </a:solidFill>
                <a:cs typeface="Arial" charset="0"/>
              </a:rPr>
              <a:t>     </a:t>
            </a:r>
            <a:endParaRPr lang="ru-RU" sz="12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Расходы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по данному разделу в течение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2018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года составили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76,0 тыс.руб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indent="179388" algn="just"/>
            <a:r>
              <a:rPr lang="ru-RU" sz="1200" dirty="0">
                <a:solidFill>
                  <a:schemeClr val="tx1"/>
                </a:solidFill>
                <a:cs typeface="Arial" charset="0"/>
              </a:rPr>
              <a:t>    </a:t>
            </a:r>
            <a:endParaRPr lang="ru-RU" sz="1200" dirty="0" smtClean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За счет средств местного бюджета проведены следующие мероприятия: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Открытое первенство Котельничского района по лыжным гонкам в рамках Всероссийской массовой лыжной гонки «Лыжня России-2018»;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Межмуниципальные соревнования по плаванию, посвященные Дню защитника Отечества;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Межмуниципальный турнир по хоккею с шайбой памяти Героя Социалистического Труда А.М. </a:t>
            </a:r>
            <a:r>
              <a:rPr lang="ru-RU" sz="1200" dirty="0" err="1" smtClean="0">
                <a:solidFill>
                  <a:schemeClr val="tx1"/>
                </a:solidFill>
                <a:cs typeface="Arial" charset="0"/>
              </a:rPr>
              <a:t>Ронжина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Открытое первенство Котельничского района по плаванию, посвященное памяти Героя Социалистического Труда А.Д. </a:t>
            </a:r>
            <a:r>
              <a:rPr lang="ru-RU" sz="1200" dirty="0" err="1" smtClean="0">
                <a:solidFill>
                  <a:schemeClr val="tx1"/>
                </a:solidFill>
                <a:cs typeface="Arial" charset="0"/>
              </a:rPr>
              <a:t>Червякова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и закрытию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XXIV –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ого плавательного сезона;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Первенство Котельничского района по легкоатлетическому кроссу, посвященному памяти Героя Социалистического Труда А.М. </a:t>
            </a:r>
            <a:r>
              <a:rPr lang="ru-RU" sz="1200" dirty="0" err="1" smtClean="0">
                <a:solidFill>
                  <a:schemeClr val="tx1"/>
                </a:solidFill>
                <a:cs typeface="Arial" charset="0"/>
              </a:rPr>
              <a:t>Ронжина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и открытию летнего спортивного сезона;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Межмуниципальный фестиваль инвалидного спорта;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Районный велопробег в рамках Международного дня защиты детей;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Молодежная эстафета в рамках Всероссийского Олимпиадного дня;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Межмуниципальный фестиваль по скандинавской ходьбе «Иваново долголетие»;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Первенство Котельничского района по футболу среди мужских команд;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Открытое первенство Котельничского района по пляжному волейболу;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Фестиваль ветеранов спорта и спартакиада ветеранов- пенсионеров Котельничского района «За здоровый образ жизни»»;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Районный праздник, посвященный Дню физкультурника;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Первенство Котельничского района по легкоатлетическому кроссу в рамках Всероссийского дня бега «Кросс Наций 2018»;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Участие в областной Спартакиаде допризывной молодежи Кировской области, посвященной памяти Героя Советского Союза майора А.Я. Опарина на 2018 год;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Кубок Котельничского района по волейболу среди мужских команд;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Открытое первенство Котельничского района по плаванию, посвященное открытию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 XXV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– го плавательного сезона;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Участие в первенстве России по пулевой стрельбе;</a:t>
            </a:r>
          </a:p>
          <a:p>
            <a:pPr indent="179388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Спартакиада среди муниципальных служащих, работников администраций Котельничского района и депутатов </a:t>
            </a:r>
            <a:r>
              <a:rPr lang="ru-RU" sz="1200" dirty="0" err="1" smtClean="0">
                <a:solidFill>
                  <a:schemeClr val="tx1"/>
                </a:solidFill>
                <a:cs typeface="Arial" charset="0"/>
              </a:rPr>
              <a:t>Котельничской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районной Думы.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>
              <a:buFontTx/>
              <a:buAutoNum type="arabicPeriod"/>
            </a:pPr>
            <a:endParaRPr lang="ru-RU" sz="1200" dirty="0">
              <a:solidFill>
                <a:schemeClr val="tx1"/>
              </a:solidFill>
              <a:cs typeface="Arial" charset="0"/>
            </a:endParaRPr>
          </a:p>
          <a:p>
            <a:pPr indent="179388" algn="just"/>
            <a:r>
              <a:rPr lang="ru-RU" sz="1200" dirty="0">
                <a:solidFill>
                  <a:schemeClr val="tx1"/>
                </a:solidFill>
                <a:cs typeface="Arial" charset="0"/>
              </a:rPr>
              <a:t>	</a:t>
            </a:r>
          </a:p>
          <a:p>
            <a:pPr indent="179388" algn="just">
              <a:buFontTx/>
              <a:buAutoNum type="arabicPeriod"/>
            </a:pPr>
            <a:endParaRPr lang="ru-RU" sz="12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04800" y="214290"/>
            <a:ext cx="86868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13 00 «обслуживание государственного и муниципального долга»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14422"/>
            <a:ext cx="8858312" cy="1214446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200" dirty="0">
                <a:solidFill>
                  <a:schemeClr val="tx1"/>
                </a:solidFill>
                <a:cs typeface="Arial" charset="0"/>
              </a:rPr>
              <a:t>По итогам работы за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2018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год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плановый дефицит бюджета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Котельничского района Кировской области составил 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2798,31тыс.руб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indent="179388" algn="just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Расходы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на обслуживание муниципального долга Котельничского района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в 2018 году не производились, так как в течение финансового года не привлекались бюджетные и банковские кредиты.</a:t>
            </a:r>
          </a:p>
          <a:p>
            <a:pPr indent="179388" algn="just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По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состоянию на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01.01.2019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муниципальный долг в </a:t>
            </a:r>
            <a:r>
              <a:rPr lang="ru-RU" sz="1200" dirty="0" err="1">
                <a:solidFill>
                  <a:schemeClr val="tx1"/>
                </a:solidFill>
                <a:cs typeface="Arial" charset="0"/>
              </a:rPr>
              <a:t>Котельничском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 муниципальном районе отсутствует.</a:t>
            </a:r>
          </a:p>
        </p:txBody>
      </p:sp>
      <p:pic>
        <p:nvPicPr>
          <p:cNvPr id="6" name="Рисунок 5" descr="fdd34f185e86855d9a1613c9c93e39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500306"/>
            <a:ext cx="4429156" cy="33389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14 00 Межбюджетные трансферты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000108"/>
            <a:ext cx="8858312" cy="714380"/>
          </a:xfrm>
          <a:prstGeom prst="rect">
            <a:avLst/>
          </a:prstGeom>
          <a:noFill/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9388" algn="just"/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Средства, предоставляемые одним бюджетом бюджетной системы другому бюджету – межбюджетные трансферты</a:t>
            </a:r>
          </a:p>
          <a:p>
            <a:pPr indent="179388" algn="just"/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Межбюджетные трансферты, предоставляемые поселениям Котельничского района в </a:t>
            </a:r>
            <a:r>
              <a:rPr lang="ru-RU" sz="1000" b="1" dirty="0" smtClean="0">
                <a:solidFill>
                  <a:schemeClr val="tx1"/>
                </a:solidFill>
                <a:cs typeface="Arial" charset="0"/>
              </a:rPr>
              <a:t>2018 </a:t>
            </a:r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году составили </a:t>
            </a:r>
            <a:r>
              <a:rPr lang="ru-RU" sz="1000" b="1" dirty="0" smtClean="0">
                <a:solidFill>
                  <a:schemeClr val="tx1"/>
                </a:solidFill>
                <a:cs typeface="Arial" charset="0"/>
              </a:rPr>
              <a:t>49009,42тыс.руб</a:t>
            </a:r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857892"/>
            <a:ext cx="8358246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Дотация на выравнивание финансовых возможностей поселений Котельничского района </a:t>
            </a:r>
            <a:r>
              <a:rPr lang="ru-RU" sz="1000" dirty="0" smtClean="0">
                <a:solidFill>
                  <a:schemeClr val="tx1"/>
                </a:solidFill>
              </a:rPr>
              <a:t>– 9 984,0 тыс.руб</a:t>
            </a:r>
            <a:r>
              <a:rPr lang="ru-RU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6995" y="6215082"/>
            <a:ext cx="8358246" cy="28575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Дотация на обеспечение сбалансированности бюджетов поселений Котельничского района </a:t>
            </a:r>
            <a:r>
              <a:rPr lang="ru-RU" sz="1000" dirty="0" smtClean="0">
                <a:solidFill>
                  <a:schemeClr val="tx1"/>
                </a:solidFill>
              </a:rPr>
              <a:t>– 26852,68 тыс.руб</a:t>
            </a:r>
            <a:r>
              <a:rPr lang="ru-RU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571612"/>
            <a:ext cx="8358246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Расходы на выполнение кадастровых работ по формированию земельных участков в Красногорском сельском поселении в сумме 20 тыс. руб.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000240"/>
            <a:ext cx="8358246" cy="71438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Расходы за счет межбюджетных трансфертов, направленных на активизацию работы органов местного самоуправления и сельских поселений по введению самообложения граждан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414,06 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руб.(Александровское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– 27,3 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.; </a:t>
            </a:r>
            <a:r>
              <a:rPr lang="ru-RU" sz="1000" dirty="0" err="1" smtClean="0">
                <a:solidFill>
                  <a:schemeClr val="tx1"/>
                </a:solidFill>
                <a:cs typeface="Arial" charset="0"/>
              </a:rPr>
              <a:t>Зайцевское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 с.п. – 48,75 тыс. руб.;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Красногорское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– 82,275тыс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Макарьевское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– 79,65тыс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руб.;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Покровское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63,9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Родичевское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28,62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руб.; Спасское 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22,365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руб.;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Юрьевское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61,2 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руб.);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786058"/>
            <a:ext cx="8358246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Расходы за на реализацию функций, связанных с обеспечением национальной безопасности и правоохранительной деятельности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3820,62тыс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руб.(Комсомольское 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916,4тыс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Макарьевское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983,02тыс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руб.; Морозовское с.п. –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936,1тыс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Светловское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985,1тыс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. руб.);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3286124"/>
            <a:ext cx="8501122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Расходы на проведение работ по организации в границах сельских поселений Котельничского района Кировской области </a:t>
            </a:r>
            <a:r>
              <a:rPr lang="ru-RU" sz="1000" dirty="0" err="1" smtClean="0">
                <a:solidFill>
                  <a:schemeClr val="tx1"/>
                </a:solidFill>
              </a:rPr>
              <a:t>электро</a:t>
            </a:r>
            <a:r>
              <a:rPr lang="ru-RU" sz="1000" dirty="0" smtClean="0">
                <a:solidFill>
                  <a:schemeClr val="tx1"/>
                </a:solidFill>
              </a:rPr>
              <a:t>-, тепло-, </a:t>
            </a:r>
            <a:r>
              <a:rPr lang="ru-RU" sz="1000" dirty="0" err="1" smtClean="0">
                <a:solidFill>
                  <a:schemeClr val="tx1"/>
                </a:solidFill>
              </a:rPr>
              <a:t>газо</a:t>
            </a:r>
            <a:r>
              <a:rPr lang="ru-RU" sz="1000" dirty="0" smtClean="0">
                <a:solidFill>
                  <a:schemeClr val="tx1"/>
                </a:solidFill>
              </a:rPr>
              <a:t>-, водоснабжения населения и водоотведения, благоустройству территории в сумме 297,67 тыс. руб. (Комсомольское с.п. -140 тыс.руб.; </a:t>
            </a:r>
            <a:r>
              <a:rPr lang="ru-RU" sz="1000" dirty="0" err="1" smtClean="0">
                <a:solidFill>
                  <a:schemeClr val="tx1"/>
                </a:solidFill>
              </a:rPr>
              <a:t>Светловское</a:t>
            </a:r>
            <a:r>
              <a:rPr lang="ru-RU" sz="1000" dirty="0" smtClean="0">
                <a:solidFill>
                  <a:schemeClr val="tx1"/>
                </a:solidFill>
              </a:rPr>
              <a:t> с.п. – 67,67 тыс. руб.; Юрьевское с.п.- 90 тыс. руб.)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4857760"/>
            <a:ext cx="8358246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Расходы на организацию временной занятости населения, направленные на борьбу с борщевиком в сумме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44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руб.(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Биртяевское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-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12 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тыс. руб.; </a:t>
            </a:r>
            <a:r>
              <a:rPr lang="ru-RU" sz="1000" dirty="0" err="1">
                <a:solidFill>
                  <a:schemeClr val="tx1"/>
                </a:solidFill>
                <a:cs typeface="Arial" charset="0"/>
              </a:rPr>
              <a:t>Вишкильское</a:t>
            </a:r>
            <a:r>
              <a:rPr lang="ru-RU" sz="1000" dirty="0">
                <a:solidFill>
                  <a:schemeClr val="tx1"/>
                </a:solidFill>
                <a:cs typeface="Arial" charset="0"/>
              </a:rPr>
              <a:t> с.п. - 10 тыс. руб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.; </a:t>
            </a:r>
            <a:r>
              <a:rPr lang="ru-RU" sz="1000" dirty="0" err="1" smtClean="0">
                <a:solidFill>
                  <a:schemeClr val="tx1"/>
                </a:solidFill>
                <a:cs typeface="Arial" charset="0"/>
              </a:rPr>
              <a:t>Макарьевское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 с.п. – 12 тыс. руб.; Юрьевское с.п. – 10 тыс. руб.;</a:t>
            </a:r>
          </a:p>
          <a:p>
            <a:pPr algn="just"/>
            <a:endParaRPr lang="ru-RU" sz="1000" dirty="0">
              <a:solidFill>
                <a:schemeClr val="tx1"/>
              </a:solidFill>
              <a:cs typeface="Arial" charset="0"/>
            </a:endParaRPr>
          </a:p>
          <a:p>
            <a:pPr algn="just"/>
            <a:r>
              <a:rPr lang="ru-RU" sz="1000" dirty="0">
                <a:solidFill>
                  <a:schemeClr val="tx1"/>
                </a:solidFill>
                <a:cs typeface="Arial" charset="0"/>
              </a:rPr>
              <a:t>Расходы </a:t>
            </a:r>
            <a:r>
              <a:rPr lang="ru-RU" sz="1000" dirty="0" smtClean="0">
                <a:solidFill>
                  <a:schemeClr val="tx1"/>
                </a:solidFill>
                <a:cs typeface="Arial" charset="0"/>
              </a:rPr>
              <a:t>на </a:t>
            </a:r>
            <a:r>
              <a:rPr lang="ru-RU" sz="1000" dirty="0" smtClean="0">
                <a:solidFill>
                  <a:schemeClr val="tx1"/>
                </a:solidFill>
              </a:rPr>
              <a:t>финансирование мероприятий по монтажу пожарной сигнализации и аварийного освещения в учреждении культуры </a:t>
            </a:r>
            <a:r>
              <a:rPr lang="ru-RU" sz="1000" dirty="0" err="1" smtClean="0">
                <a:solidFill>
                  <a:schemeClr val="tx1"/>
                </a:solidFill>
              </a:rPr>
              <a:t>Карпушинского</a:t>
            </a:r>
            <a:r>
              <a:rPr lang="ru-RU" sz="1000" dirty="0" smtClean="0">
                <a:solidFill>
                  <a:schemeClr val="tx1"/>
                </a:solidFill>
              </a:rPr>
              <a:t> сельского поселения в сумме 53,87 тыс. руб.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  <a:p>
            <a:pPr algn="just"/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5500702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+mn-lt"/>
              </a:rPr>
              <a:t>Субсидии местным бюджетам на выравнивание обеспеченности муниципальных образований области по реализации ими их отдельных расходных обязательств – 7462,52 тыс. руб.</a:t>
            </a:r>
            <a:endParaRPr lang="ru-RU" sz="1000" dirty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786190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Расходы на финансирование мероприятий по организации содействия первичным ветеранским организациям, проведение социально – значимых мероприятий в сумме 60 тыс. руб. (Александровское с.п. -4,0тыс.руб.; </a:t>
            </a:r>
            <a:r>
              <a:rPr lang="ru-RU" sz="1000" dirty="0" err="1" smtClean="0"/>
              <a:t>Биртяевское</a:t>
            </a:r>
            <a:r>
              <a:rPr lang="ru-RU" sz="1000" dirty="0" smtClean="0"/>
              <a:t> с.п. – 8,0 тыс.руб.; </a:t>
            </a:r>
            <a:r>
              <a:rPr lang="ru-RU" sz="1000" dirty="0" err="1" smtClean="0"/>
              <a:t>Вишкильское</a:t>
            </a:r>
            <a:r>
              <a:rPr lang="ru-RU" sz="1000" dirty="0" smtClean="0"/>
              <a:t> с.п. – 5,0 тыс.руб.; </a:t>
            </a:r>
            <a:r>
              <a:rPr lang="ru-RU" sz="1000" dirty="0" err="1" smtClean="0"/>
              <a:t>Ежихинское</a:t>
            </a:r>
            <a:r>
              <a:rPr lang="ru-RU" sz="1000" dirty="0" smtClean="0"/>
              <a:t> – 6,0 тыс.руб.; </a:t>
            </a:r>
            <a:r>
              <a:rPr lang="ru-RU" sz="1000" dirty="0" err="1" smtClean="0"/>
              <a:t>Зайцевское</a:t>
            </a:r>
            <a:r>
              <a:rPr lang="ru-RU" sz="1000" dirty="0" smtClean="0"/>
              <a:t> с.п. – 4,0 тыс.руб.; Красногорское с.п. – 4,0 тыс.руб.; </a:t>
            </a:r>
            <a:r>
              <a:rPr lang="ru-RU" sz="1000" dirty="0" err="1" smtClean="0"/>
              <a:t>Макарьевское</a:t>
            </a:r>
            <a:r>
              <a:rPr lang="ru-RU" sz="1000" dirty="0" smtClean="0"/>
              <a:t> с.п. – 8,0 тыс.руб.; </a:t>
            </a:r>
            <a:r>
              <a:rPr lang="ru-RU" sz="1000" dirty="0" err="1" smtClean="0"/>
              <a:t>Молотниковское</a:t>
            </a:r>
            <a:r>
              <a:rPr lang="ru-RU" sz="1000" dirty="0" smtClean="0"/>
              <a:t> с.п. – 3,0 тыс.руб.; Покровское с.п. -6,0 </a:t>
            </a:r>
            <a:r>
              <a:rPr lang="ru-RU" sz="1000" dirty="0" err="1" smtClean="0"/>
              <a:t>тыс.руб.;Светловское</a:t>
            </a:r>
            <a:r>
              <a:rPr lang="ru-RU" sz="1000" dirty="0" smtClean="0"/>
              <a:t> с.п. – 6,0 тыс. руб.; Юрьевское с.п.- 6,0 тыс. руб.)</a:t>
            </a:r>
            <a:endParaRPr lang="ru-RU" sz="1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8" y="1000125"/>
            <a:ext cx="7858125" cy="497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91581F"/>
                </a:solidFill>
                <a:latin typeface="Franklin Gothic Book"/>
              </a:rPr>
              <a:t>Брошюра </a:t>
            </a:r>
          </a:p>
          <a:p>
            <a:pPr algn="ctr"/>
            <a:r>
              <a:rPr lang="ru-RU" sz="2000" b="1">
                <a:solidFill>
                  <a:srgbClr val="91581F"/>
                </a:solidFill>
                <a:latin typeface="Franklin Gothic Book"/>
              </a:rPr>
              <a:t>подготовлена финансовым управлением </a:t>
            </a:r>
          </a:p>
          <a:p>
            <a:pPr algn="ctr"/>
            <a:r>
              <a:rPr lang="ru-RU" sz="2000" b="1">
                <a:solidFill>
                  <a:srgbClr val="91581F"/>
                </a:solidFill>
                <a:latin typeface="Franklin Gothic Book"/>
              </a:rPr>
              <a:t>администрации Котельничского района</a:t>
            </a:r>
          </a:p>
          <a:p>
            <a:pPr algn="ctr"/>
            <a:r>
              <a:rPr lang="ru-RU" sz="2000" b="1">
                <a:solidFill>
                  <a:srgbClr val="91581F"/>
                </a:solidFill>
                <a:latin typeface="Franklin Gothic Book"/>
              </a:rPr>
              <a:t>Кировской области</a:t>
            </a:r>
          </a:p>
          <a:p>
            <a:pPr algn="just"/>
            <a:endParaRPr lang="ru-RU" sz="1600">
              <a:solidFill>
                <a:srgbClr val="91581F"/>
              </a:solidFill>
            </a:endParaRPr>
          </a:p>
          <a:p>
            <a:pPr algn="just"/>
            <a:r>
              <a:rPr lang="ru-RU" sz="1600" b="1">
                <a:solidFill>
                  <a:srgbClr val="91581F"/>
                </a:solidFill>
              </a:rPr>
              <a:t>Адрес финансового управления: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612600, Российская Федерация, Кировская область, город Котельнич,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улица Карла Маркса, дом 16</a:t>
            </a:r>
          </a:p>
          <a:p>
            <a:pPr algn="just"/>
            <a:endParaRPr lang="ru-RU" sz="1600">
              <a:solidFill>
                <a:srgbClr val="91581F"/>
              </a:solidFill>
            </a:endParaRPr>
          </a:p>
          <a:p>
            <a:pPr algn="just"/>
            <a:r>
              <a:rPr lang="ru-RU" sz="1600" b="1">
                <a:solidFill>
                  <a:srgbClr val="91581F"/>
                </a:solidFill>
              </a:rPr>
              <a:t>Телефон: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(83342) 4-07-18 – начальник финансового управления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(83342) 4-17-47 – заместитель начальника финансового управления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(83342) 4-25-97 – бухгалтерия финансового управления</a:t>
            </a:r>
          </a:p>
          <a:p>
            <a:pPr algn="just"/>
            <a:endParaRPr lang="ru-RU" sz="1600">
              <a:solidFill>
                <a:srgbClr val="91581F"/>
              </a:solidFill>
            </a:endParaRPr>
          </a:p>
          <a:p>
            <a:pPr algn="just"/>
            <a:r>
              <a:rPr lang="ru-RU" sz="1600" b="1">
                <a:solidFill>
                  <a:srgbClr val="91581F"/>
                </a:solidFill>
              </a:rPr>
              <a:t>Электронная почта:</a:t>
            </a:r>
          </a:p>
          <a:p>
            <a:pPr algn="just"/>
            <a:r>
              <a:rPr lang="en-US" sz="1600">
                <a:solidFill>
                  <a:srgbClr val="91581F"/>
                </a:solidFill>
              </a:rPr>
              <a:t>fo13@depfin.kirov.ru</a:t>
            </a:r>
            <a:endParaRPr lang="ru-RU" sz="1600">
              <a:solidFill>
                <a:srgbClr val="91581F"/>
              </a:solidFill>
            </a:endParaRPr>
          </a:p>
          <a:p>
            <a:pPr algn="just"/>
            <a:endParaRPr lang="ru-RU" sz="1600">
              <a:solidFill>
                <a:srgbClr val="91581F"/>
              </a:solidFill>
            </a:endParaRPr>
          </a:p>
          <a:p>
            <a:pPr algn="just"/>
            <a:r>
              <a:rPr lang="ru-RU" sz="1600" b="1">
                <a:solidFill>
                  <a:srgbClr val="91581F"/>
                </a:solidFill>
              </a:rPr>
              <a:t>Режим работы:</a:t>
            </a:r>
          </a:p>
          <a:p>
            <a:pPr algn="just"/>
            <a:r>
              <a:rPr lang="ru-RU" sz="1600">
                <a:solidFill>
                  <a:srgbClr val="91581F"/>
                </a:solidFill>
              </a:rPr>
              <a:t>07:48 – 17:00 ежедневно, кроме субботы и воскресенья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143116"/>
            <a:ext cx="8686800" cy="3214710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4200" b="1" dirty="0" smtClean="0"/>
              <a:t>    </a:t>
            </a:r>
          </a:p>
          <a:p>
            <a:pPr marL="0" indent="0" algn="ctr">
              <a:buNone/>
            </a:pPr>
            <a:r>
              <a:rPr lang="ru-RU" sz="4200" b="1" dirty="0" smtClean="0"/>
              <a:t>СПАСИБО  ЗА  ВНИМАНИЕ!</a:t>
            </a:r>
            <a:endParaRPr lang="ru-RU" sz="4200" b="1" dirty="0"/>
          </a:p>
        </p:txBody>
      </p:sp>
    </p:spTree>
    <p:extLst>
      <p:ext uri="{BB962C8B-B14F-4D97-AF65-F5344CB8AC3E}">
        <p14:creationId xmlns:p14="http://schemas.microsoft.com/office/powerpoint/2010/main" xmlns="" val="282982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Исполнение районного бюджета по доходам, тыс.руб.</a:t>
            </a:r>
            <a:endParaRPr lang="ru-RU" sz="25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214422"/>
          <a:ext cx="878687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smtClean="0"/>
              <a:t>Структура доходов районного бюджета</a:t>
            </a:r>
            <a:endParaRPr lang="ru-RU" sz="25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214422"/>
          <a:ext cx="9144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СТРУКТУРА налоговых ДОХОДОВ                                        РАЙОННОГО БЮДЖЕТА, тыс.руб.</a:t>
            </a:r>
            <a:endParaRPr lang="ru-RU" sz="2500" dirty="0"/>
          </a:p>
        </p:txBody>
      </p:sp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214313" y="1143000"/>
            <a:ext cx="30003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>
                <a:latin typeface="Franklin Gothic Book"/>
              </a:rPr>
              <a:t>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структура неналоговых ДОХОДОВ РАЙОННОГО БЮДЖЕТА, тыс.руб.</a:t>
            </a:r>
            <a:endParaRPr lang="ru-RU" sz="25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142984"/>
          <a:ext cx="9001156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/>
              <a:t>СТРУКТУРА недоимки на 01.01.201</a:t>
            </a:r>
            <a:r>
              <a:rPr lang="en-US" sz="2500" dirty="0" smtClean="0"/>
              <a:t>7</a:t>
            </a:r>
            <a:r>
              <a:rPr lang="ru-RU" sz="2500" dirty="0" smtClean="0"/>
              <a:t>, тыс. руб.</a:t>
            </a:r>
            <a:endParaRPr lang="ru-RU" sz="25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8687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СТРУКТУРА безвозмездных поступлений                                      в районный БЮДЖЕТ, тыс.руб.</a:t>
            </a:r>
            <a:endParaRPr lang="ru-RU" sz="2500" dirty="0"/>
          </a:p>
        </p:txBody>
      </p:sp>
      <p:sp>
        <p:nvSpPr>
          <p:cNvPr id="6" name="TextBox 1"/>
          <p:cNvSpPr txBox="1"/>
          <p:nvPr/>
        </p:nvSpPr>
        <p:spPr>
          <a:xfrm>
            <a:off x="642910" y="5786454"/>
            <a:ext cx="8215376" cy="91440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dirty="0" smtClean="0"/>
              <a:t>334 697,77 тыс.руб.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dirty="0" smtClean="0"/>
              <a:t>СТРУКТУРА РАСХОДОВ РАЙОННОГО БЮДЖЕТА</a:t>
            </a:r>
            <a:endParaRPr lang="ru-RU" sz="25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88" y="1143000"/>
          <a:ext cx="7358114" cy="4652646"/>
        </p:xfrm>
        <a:graphic>
          <a:graphicData uri="http://schemas.openxmlformats.org/drawingml/2006/table">
            <a:tbl>
              <a:tblPr/>
              <a:tblGrid>
                <a:gridCol w="4534336"/>
                <a:gridCol w="1411889"/>
                <a:gridCol w="1411889"/>
              </a:tblGrid>
              <a:tr h="422134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Факт, 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расходы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32698,49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Национальная оборона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1565,90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864,69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Национальная 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64549,73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Жилищно-коммунальное </a:t>
                      </a:r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2744,98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Образование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169698,14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Культура и кинематография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17516,08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Социальная политика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28857,97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 marL="88900" indent="0" algn="l" rtl="0" eaLnBrk="1" fontAlgn="b" latinLnBrk="0" hangingPunct="1"/>
                      <a:r>
                        <a:rPr kumimoji="0" lang="ru-RU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Межбюджетные трансферты общего характера бюджетам сельских поселений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49009,42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56" name="TextBox 1"/>
          <p:cNvSpPr txBox="1">
            <a:spLocks noChangeArrowheads="1"/>
          </p:cNvSpPr>
          <p:nvPr/>
        </p:nvSpPr>
        <p:spPr bwMode="auto">
          <a:xfrm>
            <a:off x="3000375" y="5929330"/>
            <a:ext cx="271462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3600" b="1" dirty="0">
                <a:latin typeface="Franklin Gothic Book"/>
              </a:rPr>
              <a:t>   </a:t>
            </a:r>
            <a:r>
              <a:rPr lang="ru-RU" sz="4800" b="1" dirty="0" smtClean="0">
                <a:latin typeface="Franklin Gothic Book"/>
              </a:rPr>
              <a:t>367 581,4 тыс.руб.</a:t>
            </a:r>
            <a:endParaRPr lang="ru-RU" sz="4800" b="1" dirty="0">
              <a:latin typeface="Franklin Gothic Book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5157</TotalTime>
  <Words>2868</Words>
  <Application>Microsoft Office PowerPoint</Application>
  <PresentationFormat>Экран (4:3)</PresentationFormat>
  <Paragraphs>399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Трек</vt:lpstr>
      <vt:lpstr>Worksheet</vt:lpstr>
      <vt:lpstr>Слайд 1</vt:lpstr>
      <vt:lpstr>Основные параметры районного бюджета, тыс.руб.</vt:lpstr>
      <vt:lpstr>Исполнение районного бюджета по доходам, тыс.руб.</vt:lpstr>
      <vt:lpstr>Структура доходов районного бюджета</vt:lpstr>
      <vt:lpstr>СТРУКТУРА налоговых ДОХОДОВ                                        РАЙОННОГО БЮДЖЕТА, тыс.руб.</vt:lpstr>
      <vt:lpstr>структура неналоговых ДОХОДОВ РАЙОННОГО БЮДЖЕТА, тыс.руб.</vt:lpstr>
      <vt:lpstr>СТРУКТУРА недоимки на 01.01.2017, тыс. руб.</vt:lpstr>
      <vt:lpstr>СТРУКТУРА безвозмездных поступлений                                      в районный БЮДЖЕТ, тыс.руб.</vt:lpstr>
      <vt:lpstr>СТРУКТУРА РАСХОДОВ РАЙОННОГО БЮДЖЕТА</vt:lpstr>
      <vt:lpstr>РАСХОДЫ РАЙОННОГО БЮДЖЕТА ПО РАЗДЕЛАМ БЮДЖЕТНОЙ КЛАССИФИКАЦИИ, ТЫС.РУБ.</vt:lpstr>
      <vt:lpstr>01 00 «ОБЩЕГОСУДАРСТВЕННЫЕ ВОПРОСЫ» структура расходов районного бюджета за 2018 год на общегосударственные вопросы (01 раздел)</vt:lpstr>
      <vt:lpstr>03 00 «национальная безопасность и правоохранительная деятельность»</vt:lpstr>
      <vt:lpstr>04 00 «национальная экономика» структура расходов районного бюджета по разделу «Национальная экономика»</vt:lpstr>
      <vt:lpstr>04 05 «сельское хозяйство и рыболовство»</vt:lpstr>
      <vt:lpstr>04 09 «дорожное хозяйство»</vt:lpstr>
      <vt:lpstr>04 12 Другие вопросы в области национальной экономики</vt:lpstr>
      <vt:lpstr>05 00 «жилищно-коммунальное хозяйство»</vt:lpstr>
      <vt:lpstr>07 00 «образование»</vt:lpstr>
      <vt:lpstr>Слайд 19</vt:lpstr>
      <vt:lpstr>Слайд 20</vt:lpstr>
      <vt:lpstr>Слайд 21</vt:lpstr>
      <vt:lpstr>07 07 «молодежная политика и оздоровление детей»</vt:lpstr>
      <vt:lpstr>08 00 «культура и кинематография»</vt:lpstr>
      <vt:lpstr>10 00 «социальная политика»</vt:lpstr>
      <vt:lpstr>11 00 «физическая культура и спорт»</vt:lpstr>
      <vt:lpstr>Слайд 26</vt:lpstr>
      <vt:lpstr>14 00 Межбюджетные трансферты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КОТЕЛЬНИЧСКИЙ РАЙОН «Бюджет для граждан» отчет об исполнении бюджета за 2013 год</dc:title>
  <dc:creator>ФУ АКР КО</dc:creator>
  <cp:lastModifiedBy>Zaved</cp:lastModifiedBy>
  <cp:revision>523</cp:revision>
  <dcterms:created xsi:type="dcterms:W3CDTF">2014-06-16T04:26:29Z</dcterms:created>
  <dcterms:modified xsi:type="dcterms:W3CDTF">2019-04-24T10:41:16Z</dcterms:modified>
</cp:coreProperties>
</file>